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67"/>
  </p:notesMasterIdLst>
  <p:handoutMasterIdLst>
    <p:handoutMasterId r:id="rId68"/>
  </p:handoutMasterIdLst>
  <p:sldIdLst>
    <p:sldId id="441" r:id="rId2"/>
    <p:sldId id="442" r:id="rId3"/>
    <p:sldId id="443" r:id="rId4"/>
    <p:sldId id="259" r:id="rId5"/>
    <p:sldId id="474" r:id="rId6"/>
    <p:sldId id="451" r:id="rId7"/>
    <p:sldId id="261" r:id="rId8"/>
    <p:sldId id="265" r:id="rId9"/>
    <p:sldId id="473" r:id="rId10"/>
    <p:sldId id="475" r:id="rId11"/>
    <p:sldId id="352" r:id="rId12"/>
    <p:sldId id="277" r:id="rId13"/>
    <p:sldId id="476" r:id="rId14"/>
    <p:sldId id="448" r:id="rId15"/>
    <p:sldId id="323" r:id="rId16"/>
    <p:sldId id="263" r:id="rId17"/>
    <p:sldId id="324" r:id="rId18"/>
    <p:sldId id="326" r:id="rId19"/>
    <p:sldId id="294" r:id="rId20"/>
    <p:sldId id="313" r:id="rId21"/>
    <p:sldId id="319" r:id="rId22"/>
    <p:sldId id="428" r:id="rId23"/>
    <p:sldId id="353" r:id="rId24"/>
    <p:sldId id="477" r:id="rId25"/>
    <p:sldId id="286" r:id="rId26"/>
    <p:sldId id="279" r:id="rId27"/>
    <p:sldId id="356" r:id="rId28"/>
    <p:sldId id="403" r:id="rId29"/>
    <p:sldId id="405" r:id="rId30"/>
    <p:sldId id="424" r:id="rId31"/>
    <p:sldId id="433" r:id="rId32"/>
    <p:sldId id="406" r:id="rId33"/>
    <p:sldId id="402" r:id="rId34"/>
    <p:sldId id="435" r:id="rId35"/>
    <p:sldId id="490" r:id="rId36"/>
    <p:sldId id="484" r:id="rId37"/>
    <p:sldId id="376" r:id="rId38"/>
    <p:sldId id="400" r:id="rId39"/>
    <p:sldId id="491" r:id="rId40"/>
    <p:sldId id="485" r:id="rId41"/>
    <p:sldId id="486" r:id="rId42"/>
    <p:sldId id="457" r:id="rId43"/>
    <p:sldId id="487" r:id="rId44"/>
    <p:sldId id="453" r:id="rId45"/>
    <p:sldId id="456" r:id="rId46"/>
    <p:sldId id="459" r:id="rId47"/>
    <p:sldId id="454" r:id="rId48"/>
    <p:sldId id="466" r:id="rId49"/>
    <p:sldId id="468" r:id="rId50"/>
    <p:sldId id="469" r:id="rId51"/>
    <p:sldId id="463" r:id="rId52"/>
    <p:sldId id="464" r:id="rId53"/>
    <p:sldId id="465" r:id="rId54"/>
    <p:sldId id="470" r:id="rId55"/>
    <p:sldId id="462" r:id="rId56"/>
    <p:sldId id="493" r:id="rId57"/>
    <p:sldId id="364" r:id="rId58"/>
    <p:sldId id="357" r:id="rId59"/>
    <p:sldId id="494" r:id="rId60"/>
    <p:sldId id="496" r:id="rId61"/>
    <p:sldId id="497" r:id="rId62"/>
    <p:sldId id="498" r:id="rId63"/>
    <p:sldId id="444" r:id="rId64"/>
    <p:sldId id="445" r:id="rId65"/>
    <p:sldId id="446" r:id="rId66"/>
  </p:sldIdLst>
  <p:sldSz cx="9144000" cy="6858000" type="screen4x3"/>
  <p:notesSz cx="7099300" cy="10234613"/>
  <p:defaultTextStyle>
    <a:defPPr>
      <a:defRPr lang="en-GB"/>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38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470CA"/>
    <a:srgbClr val="D6B6D1"/>
    <a:srgbClr val="FF0000"/>
    <a:srgbClr val="F5EFE7"/>
    <a:srgbClr val="F4EDE8"/>
    <a:srgbClr val="F4EBE8"/>
    <a:srgbClr val="F2ECEA"/>
    <a:srgbClr val="DDDDDD"/>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99" autoAdjust="0"/>
    <p:restoredTop sz="96447" autoAdjust="0"/>
  </p:normalViewPr>
  <p:slideViewPr>
    <p:cSldViewPr>
      <p:cViewPr varScale="1">
        <p:scale>
          <a:sx n="123" d="100"/>
          <a:sy n="123" d="100"/>
        </p:scale>
        <p:origin x="256" y="192"/>
      </p:cViewPr>
      <p:guideLst>
        <p:guide orient="horz" pos="2387"/>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Lst>
  </p:outlineViewPr>
  <p:notesTextViewPr>
    <p:cViewPr>
      <p:scale>
        <a:sx n="100" d="100"/>
        <a:sy n="10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_rels/viewProps.xml.rels><?xml version="1.0" encoding="UTF-8" standalone="yes"?>
<Relationships xmlns="http://schemas.openxmlformats.org/package/2006/relationships"><Relationship Id="rId8" Type="http://schemas.openxmlformats.org/officeDocument/2006/relationships/slide" Target="slides/slide38.xml"/><Relationship Id="rId3" Type="http://schemas.openxmlformats.org/officeDocument/2006/relationships/slide" Target="slides/slide3.xml"/><Relationship Id="rId7" Type="http://schemas.openxmlformats.org/officeDocument/2006/relationships/slide" Target="slides/slide32.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28.xml"/><Relationship Id="rId11" Type="http://schemas.openxmlformats.org/officeDocument/2006/relationships/slide" Target="slides/slide65.xml"/><Relationship Id="rId5" Type="http://schemas.openxmlformats.org/officeDocument/2006/relationships/slide" Target="slides/slide21.xml"/><Relationship Id="rId10" Type="http://schemas.openxmlformats.org/officeDocument/2006/relationships/slide" Target="slides/slide64.xml"/><Relationship Id="rId4" Type="http://schemas.openxmlformats.org/officeDocument/2006/relationships/slide" Target="slides/slide20.xml"/><Relationship Id="rId9" Type="http://schemas.openxmlformats.org/officeDocument/2006/relationships/slide" Target="slides/slide6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950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latin typeface="Times New Roman" pitchFamily="18" charset="0"/>
              </a:defRPr>
            </a:lvl1pPr>
          </a:lstStyle>
          <a:p>
            <a:pPr>
              <a:defRPr/>
            </a:pPr>
            <a:endParaRPr lang="en-GB"/>
          </a:p>
        </p:txBody>
      </p:sp>
      <p:sp>
        <p:nvSpPr>
          <p:cNvPr id="149507" name="Rectangle 3"/>
          <p:cNvSpPr>
            <a:spLocks noGrp="1" noChangeArrowheads="1"/>
          </p:cNvSpPr>
          <p:nvPr>
            <p:ph type="dt" sz="quarter" idx="1"/>
          </p:nvPr>
        </p:nvSpPr>
        <p:spPr bwMode="auto">
          <a:xfrm>
            <a:off x="4022725"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latin typeface="Times New Roman" pitchFamily="18" charset="0"/>
              </a:defRPr>
            </a:lvl1pPr>
          </a:lstStyle>
          <a:p>
            <a:pPr>
              <a:defRPr/>
            </a:pPr>
            <a:endParaRPr lang="en-GB"/>
          </a:p>
        </p:txBody>
      </p:sp>
      <p:sp>
        <p:nvSpPr>
          <p:cNvPr id="149508" name="Rectangle 4"/>
          <p:cNvSpPr>
            <a:spLocks noGrp="1" noChangeArrowheads="1"/>
          </p:cNvSpPr>
          <p:nvPr>
            <p:ph type="ftr" sz="quarter" idx="2"/>
          </p:nvPr>
        </p:nvSpPr>
        <p:spPr bwMode="auto">
          <a:xfrm>
            <a:off x="0"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latin typeface="Times New Roman" pitchFamily="18" charset="0"/>
              </a:defRPr>
            </a:lvl1pPr>
          </a:lstStyle>
          <a:p>
            <a:pPr>
              <a:defRPr/>
            </a:pPr>
            <a:endParaRPr lang="en-GB"/>
          </a:p>
        </p:txBody>
      </p:sp>
      <p:sp>
        <p:nvSpPr>
          <p:cNvPr id="149509" name="Rectangle 5"/>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atin typeface="Times New Roman" pitchFamily="18" charset="0"/>
              </a:defRPr>
            </a:lvl1pPr>
          </a:lstStyle>
          <a:p>
            <a:pPr>
              <a:defRPr/>
            </a:pPr>
            <a:fld id="{42B622F9-7B5E-4EC2-BAAB-FA2CE7BFF943}" type="slidenum">
              <a:rPr lang="en-GB"/>
              <a:pPr>
                <a:defRPr/>
              </a:pPr>
              <a:t>‹#›</a:t>
            </a:fld>
            <a:endParaRPr lang="en-GB"/>
          </a:p>
        </p:txBody>
      </p:sp>
    </p:spTree>
    <p:extLst>
      <p:ext uri="{BB962C8B-B14F-4D97-AF65-F5344CB8AC3E}">
        <p14:creationId xmlns:p14="http://schemas.microsoft.com/office/powerpoint/2010/main" val="17010219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latin typeface="Times New Roman" pitchFamily="18" charset="0"/>
              </a:defRPr>
            </a:lvl1pPr>
          </a:lstStyle>
          <a:p>
            <a:pPr>
              <a:defRPr/>
            </a:pPr>
            <a:endParaRPr lang="en-GB"/>
          </a:p>
        </p:txBody>
      </p:sp>
      <p:sp>
        <p:nvSpPr>
          <p:cNvPr id="28675" name="Rectangle 3"/>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latin typeface="Times New Roman" pitchFamily="18" charset="0"/>
              </a:defRPr>
            </a:lvl1pPr>
          </a:lstStyle>
          <a:p>
            <a:pPr>
              <a:defRPr/>
            </a:pPr>
            <a:endParaRPr lang="en-GB"/>
          </a:p>
        </p:txBody>
      </p:sp>
      <p:sp>
        <p:nvSpPr>
          <p:cNvPr id="119812"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7" name="Rectangle 5"/>
          <p:cNvSpPr>
            <a:spLocks noGrp="1" noChangeArrowheads="1"/>
          </p:cNvSpPr>
          <p:nvPr>
            <p:ph type="body" sz="quarter" idx="3"/>
          </p:nvPr>
        </p:nvSpPr>
        <p:spPr bwMode="auto">
          <a:xfrm>
            <a:off x="946150" y="4860925"/>
            <a:ext cx="5207000"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8678"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latin typeface="Times New Roman" pitchFamily="18" charset="0"/>
              </a:defRPr>
            </a:lvl1pPr>
          </a:lstStyle>
          <a:p>
            <a:pPr>
              <a:defRPr/>
            </a:pPr>
            <a:endParaRPr lang="en-GB"/>
          </a:p>
        </p:txBody>
      </p:sp>
      <p:sp>
        <p:nvSpPr>
          <p:cNvPr id="28679"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atin typeface="Times New Roman" pitchFamily="18" charset="0"/>
              </a:defRPr>
            </a:lvl1pPr>
          </a:lstStyle>
          <a:p>
            <a:pPr>
              <a:defRPr/>
            </a:pPr>
            <a:fld id="{5AF954D4-CD70-4849-BA69-E94AA91905F7}" type="slidenum">
              <a:rPr lang="en-GB"/>
              <a:pPr>
                <a:defRPr/>
              </a:pPr>
              <a:t>‹#›</a:t>
            </a:fld>
            <a:endParaRPr lang="en-GB"/>
          </a:p>
        </p:txBody>
      </p:sp>
    </p:spTree>
    <p:extLst>
      <p:ext uri="{BB962C8B-B14F-4D97-AF65-F5344CB8AC3E}">
        <p14:creationId xmlns:p14="http://schemas.microsoft.com/office/powerpoint/2010/main" val="16649257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2400">
                <a:solidFill>
                  <a:schemeClr val="tx1"/>
                </a:solidFill>
                <a:latin typeface="Arial" charset="0"/>
              </a:defRPr>
            </a:lvl1pPr>
            <a:lvl2pPr marL="742950" indent="-285750" defTabSz="990600" eaLnBrk="0" hangingPunct="0">
              <a:defRPr sz="2400">
                <a:solidFill>
                  <a:schemeClr val="tx1"/>
                </a:solidFill>
                <a:latin typeface="Arial" charset="0"/>
              </a:defRPr>
            </a:lvl2pPr>
            <a:lvl3pPr marL="1143000" indent="-228600" defTabSz="990600" eaLnBrk="0" hangingPunct="0">
              <a:defRPr sz="2400">
                <a:solidFill>
                  <a:schemeClr val="tx1"/>
                </a:solidFill>
                <a:latin typeface="Arial" charset="0"/>
              </a:defRPr>
            </a:lvl3pPr>
            <a:lvl4pPr marL="1600200" indent="-228600" defTabSz="990600" eaLnBrk="0" hangingPunct="0">
              <a:defRPr sz="2400">
                <a:solidFill>
                  <a:schemeClr val="tx1"/>
                </a:solidFill>
                <a:latin typeface="Arial" charset="0"/>
              </a:defRPr>
            </a:lvl4pPr>
            <a:lvl5pPr marL="2057400" indent="-228600" defTabSz="990600" eaLnBrk="0" hangingPunct="0">
              <a:defRPr sz="2400">
                <a:solidFill>
                  <a:schemeClr val="tx1"/>
                </a:solidFill>
                <a:latin typeface="Arial" charset="0"/>
              </a:defRPr>
            </a:lvl5pPr>
            <a:lvl6pPr marL="2514600" indent="-228600" defTabSz="990600" eaLnBrk="0" fontAlgn="base" hangingPunct="0">
              <a:spcBef>
                <a:spcPct val="0"/>
              </a:spcBef>
              <a:spcAft>
                <a:spcPct val="0"/>
              </a:spcAft>
              <a:defRPr sz="2400">
                <a:solidFill>
                  <a:schemeClr val="tx1"/>
                </a:solidFill>
                <a:latin typeface="Arial" charset="0"/>
              </a:defRPr>
            </a:lvl6pPr>
            <a:lvl7pPr marL="2971800" indent="-228600" defTabSz="990600" eaLnBrk="0" fontAlgn="base" hangingPunct="0">
              <a:spcBef>
                <a:spcPct val="0"/>
              </a:spcBef>
              <a:spcAft>
                <a:spcPct val="0"/>
              </a:spcAft>
              <a:defRPr sz="2400">
                <a:solidFill>
                  <a:schemeClr val="tx1"/>
                </a:solidFill>
                <a:latin typeface="Arial" charset="0"/>
              </a:defRPr>
            </a:lvl7pPr>
            <a:lvl8pPr marL="3429000" indent="-228600" defTabSz="990600" eaLnBrk="0" fontAlgn="base" hangingPunct="0">
              <a:spcBef>
                <a:spcPct val="0"/>
              </a:spcBef>
              <a:spcAft>
                <a:spcPct val="0"/>
              </a:spcAft>
              <a:defRPr sz="2400">
                <a:solidFill>
                  <a:schemeClr val="tx1"/>
                </a:solidFill>
                <a:latin typeface="Arial" charset="0"/>
              </a:defRPr>
            </a:lvl8pPr>
            <a:lvl9pPr marL="3886200" indent="-228600" defTabSz="990600" eaLnBrk="0" fontAlgn="base" hangingPunct="0">
              <a:spcBef>
                <a:spcPct val="0"/>
              </a:spcBef>
              <a:spcAft>
                <a:spcPct val="0"/>
              </a:spcAft>
              <a:defRPr sz="2400">
                <a:solidFill>
                  <a:schemeClr val="tx1"/>
                </a:solidFill>
                <a:latin typeface="Arial" charset="0"/>
              </a:defRPr>
            </a:lvl9pPr>
          </a:lstStyle>
          <a:p>
            <a:pPr eaLnBrk="1" hangingPunct="1"/>
            <a:fld id="{4EA169A3-43F0-4E82-B1C3-02A3E4F3FF47}" type="slidenum">
              <a:rPr lang="en-GB" altLang="en-US" sz="1300" smtClean="0">
                <a:latin typeface="Times New Roman" pitchFamily="18" charset="0"/>
              </a:rPr>
              <a:pPr eaLnBrk="1" hangingPunct="1"/>
              <a:t>8</a:t>
            </a:fld>
            <a:endParaRPr lang="en-GB" altLang="en-US" sz="1300">
              <a:latin typeface="Times New Roman" pitchFamily="18" charset="0"/>
            </a:endParaRPr>
          </a:p>
        </p:txBody>
      </p:sp>
      <p:sp>
        <p:nvSpPr>
          <p:cNvPr id="120835" name="Rectangle 2"/>
          <p:cNvSpPr>
            <a:spLocks noGrp="1" noRot="1" noChangeAspect="1" noChangeArrowheads="1" noTextEdit="1"/>
          </p:cNvSpPr>
          <p:nvPr>
            <p:ph type="sldImg"/>
          </p:nvPr>
        </p:nvSpPr>
        <p:spPr>
          <a:xfrm>
            <a:off x="992188" y="768350"/>
            <a:ext cx="5114925" cy="3836988"/>
          </a:xfrm>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z="1800" dirty="0">
                <a:latin typeface="Arial" charset="0"/>
              </a:rPr>
              <a:t>The cone cells of the human eye are sensitive to 3 wavelength ranges which the eye interprets as blue (narrow, with a peak near 419 nm), green (broader, with a peak near 531 nm) and red (also broad, with a peak near 558 nm, which is actually more like yellow!):</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2400">
                <a:solidFill>
                  <a:schemeClr val="tx1"/>
                </a:solidFill>
                <a:latin typeface="Arial" charset="0"/>
              </a:defRPr>
            </a:lvl1pPr>
            <a:lvl2pPr marL="742950" indent="-285750" defTabSz="990600" eaLnBrk="0" hangingPunct="0">
              <a:defRPr sz="2400">
                <a:solidFill>
                  <a:schemeClr val="tx1"/>
                </a:solidFill>
                <a:latin typeface="Arial" charset="0"/>
              </a:defRPr>
            </a:lvl2pPr>
            <a:lvl3pPr marL="1143000" indent="-228600" defTabSz="990600" eaLnBrk="0" hangingPunct="0">
              <a:defRPr sz="2400">
                <a:solidFill>
                  <a:schemeClr val="tx1"/>
                </a:solidFill>
                <a:latin typeface="Arial" charset="0"/>
              </a:defRPr>
            </a:lvl3pPr>
            <a:lvl4pPr marL="1600200" indent="-228600" defTabSz="990600" eaLnBrk="0" hangingPunct="0">
              <a:defRPr sz="2400">
                <a:solidFill>
                  <a:schemeClr val="tx1"/>
                </a:solidFill>
                <a:latin typeface="Arial" charset="0"/>
              </a:defRPr>
            </a:lvl4pPr>
            <a:lvl5pPr marL="2057400" indent="-228600" defTabSz="990600" eaLnBrk="0" hangingPunct="0">
              <a:defRPr sz="2400">
                <a:solidFill>
                  <a:schemeClr val="tx1"/>
                </a:solidFill>
                <a:latin typeface="Arial" charset="0"/>
              </a:defRPr>
            </a:lvl5pPr>
            <a:lvl6pPr marL="2514600" indent="-228600" defTabSz="990600" eaLnBrk="0" fontAlgn="base" hangingPunct="0">
              <a:spcBef>
                <a:spcPct val="0"/>
              </a:spcBef>
              <a:spcAft>
                <a:spcPct val="0"/>
              </a:spcAft>
              <a:defRPr sz="2400">
                <a:solidFill>
                  <a:schemeClr val="tx1"/>
                </a:solidFill>
                <a:latin typeface="Arial" charset="0"/>
              </a:defRPr>
            </a:lvl6pPr>
            <a:lvl7pPr marL="2971800" indent="-228600" defTabSz="990600" eaLnBrk="0" fontAlgn="base" hangingPunct="0">
              <a:spcBef>
                <a:spcPct val="0"/>
              </a:spcBef>
              <a:spcAft>
                <a:spcPct val="0"/>
              </a:spcAft>
              <a:defRPr sz="2400">
                <a:solidFill>
                  <a:schemeClr val="tx1"/>
                </a:solidFill>
                <a:latin typeface="Arial" charset="0"/>
              </a:defRPr>
            </a:lvl7pPr>
            <a:lvl8pPr marL="3429000" indent="-228600" defTabSz="990600" eaLnBrk="0" fontAlgn="base" hangingPunct="0">
              <a:spcBef>
                <a:spcPct val="0"/>
              </a:spcBef>
              <a:spcAft>
                <a:spcPct val="0"/>
              </a:spcAft>
              <a:defRPr sz="2400">
                <a:solidFill>
                  <a:schemeClr val="tx1"/>
                </a:solidFill>
                <a:latin typeface="Arial" charset="0"/>
              </a:defRPr>
            </a:lvl8pPr>
            <a:lvl9pPr marL="3886200" indent="-228600" defTabSz="990600" eaLnBrk="0" fontAlgn="base" hangingPunct="0">
              <a:spcBef>
                <a:spcPct val="0"/>
              </a:spcBef>
              <a:spcAft>
                <a:spcPct val="0"/>
              </a:spcAft>
              <a:defRPr sz="2400">
                <a:solidFill>
                  <a:schemeClr val="tx1"/>
                </a:solidFill>
                <a:latin typeface="Arial" charset="0"/>
              </a:defRPr>
            </a:lvl9pPr>
          </a:lstStyle>
          <a:p>
            <a:pPr eaLnBrk="1" hangingPunct="1"/>
            <a:fld id="{1024005A-1BD8-4FBE-9133-6BAE23F8F21B}" type="slidenum">
              <a:rPr lang="en-GB" altLang="en-US" sz="1300" smtClean="0">
                <a:latin typeface="Times New Roman" pitchFamily="18" charset="0"/>
              </a:rPr>
              <a:pPr eaLnBrk="1" hangingPunct="1"/>
              <a:t>34</a:t>
            </a:fld>
            <a:endParaRPr lang="en-GB" altLang="en-US" sz="1300">
              <a:latin typeface="Times New Roman" pitchFamily="18" charset="0"/>
            </a:endParaRPr>
          </a:p>
        </p:txBody>
      </p:sp>
      <p:sp>
        <p:nvSpPr>
          <p:cNvPr id="122883" name="Rectangle 7"/>
          <p:cNvSpPr txBox="1">
            <a:spLocks noGrp="1" noChangeArrowheads="1"/>
          </p:cNvSpPr>
          <p:nvPr/>
        </p:nvSpPr>
        <p:spPr bwMode="auto">
          <a:xfrm>
            <a:off x="4022725" y="9723438"/>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defRPr sz="2400">
                <a:solidFill>
                  <a:schemeClr val="tx1"/>
                </a:solidFill>
                <a:latin typeface="Arial" charset="0"/>
              </a:defRPr>
            </a:lvl1pPr>
            <a:lvl2pPr marL="742950" indent="-285750" defTabSz="990600" eaLnBrk="0" hangingPunct="0">
              <a:defRPr sz="2400">
                <a:solidFill>
                  <a:schemeClr val="tx1"/>
                </a:solidFill>
                <a:latin typeface="Arial" charset="0"/>
              </a:defRPr>
            </a:lvl2pPr>
            <a:lvl3pPr marL="1143000" indent="-228600" defTabSz="990600" eaLnBrk="0" hangingPunct="0">
              <a:defRPr sz="2400">
                <a:solidFill>
                  <a:schemeClr val="tx1"/>
                </a:solidFill>
                <a:latin typeface="Arial" charset="0"/>
              </a:defRPr>
            </a:lvl3pPr>
            <a:lvl4pPr marL="1600200" indent="-228600" defTabSz="990600" eaLnBrk="0" hangingPunct="0">
              <a:defRPr sz="2400">
                <a:solidFill>
                  <a:schemeClr val="tx1"/>
                </a:solidFill>
                <a:latin typeface="Arial" charset="0"/>
              </a:defRPr>
            </a:lvl4pPr>
            <a:lvl5pPr marL="2057400" indent="-228600" defTabSz="990600" eaLnBrk="0" hangingPunct="0">
              <a:defRPr sz="2400">
                <a:solidFill>
                  <a:schemeClr val="tx1"/>
                </a:solidFill>
                <a:latin typeface="Arial" charset="0"/>
              </a:defRPr>
            </a:lvl5pPr>
            <a:lvl6pPr marL="2514600" indent="-228600" defTabSz="990600" eaLnBrk="0" fontAlgn="base" hangingPunct="0">
              <a:spcBef>
                <a:spcPct val="0"/>
              </a:spcBef>
              <a:spcAft>
                <a:spcPct val="0"/>
              </a:spcAft>
              <a:defRPr sz="2400">
                <a:solidFill>
                  <a:schemeClr val="tx1"/>
                </a:solidFill>
                <a:latin typeface="Arial" charset="0"/>
              </a:defRPr>
            </a:lvl6pPr>
            <a:lvl7pPr marL="2971800" indent="-228600" defTabSz="990600" eaLnBrk="0" fontAlgn="base" hangingPunct="0">
              <a:spcBef>
                <a:spcPct val="0"/>
              </a:spcBef>
              <a:spcAft>
                <a:spcPct val="0"/>
              </a:spcAft>
              <a:defRPr sz="2400">
                <a:solidFill>
                  <a:schemeClr val="tx1"/>
                </a:solidFill>
                <a:latin typeface="Arial" charset="0"/>
              </a:defRPr>
            </a:lvl7pPr>
            <a:lvl8pPr marL="3429000" indent="-228600" defTabSz="990600" eaLnBrk="0" fontAlgn="base" hangingPunct="0">
              <a:spcBef>
                <a:spcPct val="0"/>
              </a:spcBef>
              <a:spcAft>
                <a:spcPct val="0"/>
              </a:spcAft>
              <a:defRPr sz="2400">
                <a:solidFill>
                  <a:schemeClr val="tx1"/>
                </a:solidFill>
                <a:latin typeface="Arial" charset="0"/>
              </a:defRPr>
            </a:lvl8pPr>
            <a:lvl9pPr marL="3886200" indent="-228600" defTabSz="990600" eaLnBrk="0" fontAlgn="base" hangingPunct="0">
              <a:spcBef>
                <a:spcPct val="0"/>
              </a:spcBef>
              <a:spcAft>
                <a:spcPct val="0"/>
              </a:spcAft>
              <a:defRPr sz="2400">
                <a:solidFill>
                  <a:schemeClr val="tx1"/>
                </a:solidFill>
                <a:latin typeface="Arial" charset="0"/>
              </a:defRPr>
            </a:lvl9pPr>
          </a:lstStyle>
          <a:p>
            <a:pPr algn="r"/>
            <a:fld id="{69FECF66-2EAB-4696-A7D5-9F99BEFC7A0D}" type="slidenum">
              <a:rPr lang="en-US" altLang="en-US" sz="1300" b="1">
                <a:latin typeface="Times" pitchFamily="18" charset="0"/>
              </a:rPr>
              <a:pPr algn="r"/>
              <a:t>34</a:t>
            </a:fld>
            <a:endParaRPr lang="en-US" altLang="en-US" sz="1300" b="1">
              <a:latin typeface="Times" pitchFamily="18" charset="0"/>
            </a:endParaRPr>
          </a:p>
        </p:txBody>
      </p:sp>
      <p:sp>
        <p:nvSpPr>
          <p:cNvPr id="122884" name="Rectangle 2"/>
          <p:cNvSpPr>
            <a:spLocks noGrp="1" noRot="1" noChangeAspect="1" noChangeArrowheads="1" noTextEdit="1"/>
          </p:cNvSpPr>
          <p:nvPr>
            <p:ph type="sldImg"/>
          </p:nvPr>
        </p:nvSpPr>
        <p:spPr>
          <a:xfrm>
            <a:off x="969963" y="787400"/>
            <a:ext cx="5143500" cy="3857625"/>
          </a:xfrm>
          <a:ln/>
        </p:spPr>
      </p:sp>
      <p:sp>
        <p:nvSpPr>
          <p:cNvPr id="122885" name="Rectangle 3"/>
          <p:cNvSpPr>
            <a:spLocks noGrp="1" noChangeArrowheads="1"/>
          </p:cNvSpPr>
          <p:nvPr>
            <p:ph type="body" idx="1"/>
          </p:nvPr>
        </p:nvSpPr>
        <p:spPr>
          <a:xfrm>
            <a:off x="944563" y="4881563"/>
            <a:ext cx="5194300" cy="4565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normAutofit/>
          </a:bodyPr>
          <a:lstStyle/>
          <a:p>
            <a:endParaRPr lang="pl-PL" dirty="0"/>
          </a:p>
        </p:txBody>
      </p:sp>
      <p:sp>
        <p:nvSpPr>
          <p:cNvPr id="4" name="Slide Number Placeholder 3"/>
          <p:cNvSpPr>
            <a:spLocks noGrp="1"/>
          </p:cNvSpPr>
          <p:nvPr>
            <p:ph type="sldNum" sz="quarter" idx="10"/>
          </p:nvPr>
        </p:nvSpPr>
        <p:spPr/>
        <p:txBody>
          <a:bodyPr/>
          <a:lstStyle/>
          <a:p>
            <a:fld id="{323DB881-6292-4D3D-A897-2E5EF9839C31}" type="slidenum">
              <a:rPr lang="pl-PL" smtClean="0"/>
              <a:pPr/>
              <a:t>46</a:t>
            </a:fld>
            <a:endParaRPr lang="pl-P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5AF954D4-CD70-4849-BA69-E94AA91905F7}" type="slidenum">
              <a:rPr lang="en-GB" smtClean="0"/>
              <a:pPr>
                <a:defRPr/>
              </a:pPr>
              <a:t>57</a:t>
            </a:fld>
            <a:endParaRPr lang="en-GB"/>
          </a:p>
        </p:txBody>
      </p:sp>
    </p:spTree>
    <p:extLst>
      <p:ext uri="{BB962C8B-B14F-4D97-AF65-F5344CB8AC3E}">
        <p14:creationId xmlns:p14="http://schemas.microsoft.com/office/powerpoint/2010/main" val="531200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111294" y="116632"/>
            <a:ext cx="8919068" cy="6624736"/>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4"/>
          <p:cNvSpPr>
            <a:spLocks noGrp="1"/>
          </p:cNvSpPr>
          <p:nvPr>
            <p:ph type="ctrTitle"/>
          </p:nvPr>
        </p:nvSpPr>
        <p:spPr>
          <a:xfrm>
            <a:off x="722376" y="1628800"/>
            <a:ext cx="7772400" cy="1828800"/>
          </a:xfrm>
        </p:spPr>
        <p:txBody>
          <a:bodyPr lIns="45720" rIns="45720" bIns="45720">
            <a:normAutofit/>
          </a:bodyPr>
          <a:lstStyle>
            <a:lvl1pPr algn="r">
              <a:defRPr sz="3600" b="1">
                <a:solidFill>
                  <a:srgbClr val="6470CA"/>
                </a:solidFill>
                <a:effectLst>
                  <a:outerShdw blurRad="53975" dist="22860" dir="5400000" algn="tl" rotWithShape="0">
                    <a:srgbClr val="000000">
                      <a:alpha val="55000"/>
                    </a:srgbClr>
                  </a:outerShdw>
                </a:effectLst>
              </a:defRPr>
            </a:lvl1pPr>
            <a:extLst/>
          </a:lstStyle>
          <a:p>
            <a:r>
              <a:rPr kumimoji="0" lang="en-US"/>
              <a:t>Click to edit Master title style</a:t>
            </a:r>
            <a:endParaRPr kumimoji="0" lang="en-US" dirty="0"/>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183880" cy="1051560"/>
          </a:xfrm>
        </p:spPr>
        <p:txBody>
          <a:bodyPr/>
          <a:lstStyle>
            <a:lvl1pPr>
              <a:defRPr>
                <a:solidFill>
                  <a:srgbClr val="6470CA"/>
                </a:solidFill>
              </a:defRPr>
            </a:lvl1pPr>
            <a:extLst/>
          </a:lstStyle>
          <a:p>
            <a:r>
              <a:rPr kumimoji="0" lang="en-US"/>
              <a:t>Click to edit Master title style</a:t>
            </a:r>
            <a:endParaRPr kumimoji="0" lang="en-US" dirty="0"/>
          </a:p>
        </p:txBody>
      </p:sp>
      <p:sp>
        <p:nvSpPr>
          <p:cNvPr id="3" name="Content Placeholder 2"/>
          <p:cNvSpPr>
            <a:spLocks noGrp="1"/>
          </p:cNvSpPr>
          <p:nvPr>
            <p:ph idx="1"/>
          </p:nvPr>
        </p:nvSpPr>
        <p:spPr>
          <a:xfrm>
            <a:off x="467544" y="1844824"/>
            <a:ext cx="8183880" cy="4536504"/>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111294" y="116632"/>
            <a:ext cx="8919068" cy="6624736"/>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64463" cy="8382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762000" y="1676400"/>
            <a:ext cx="3805238"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lipArt Placeholder 3"/>
          <p:cNvSpPr>
            <a:spLocks noGrp="1"/>
          </p:cNvSpPr>
          <p:nvPr>
            <p:ph type="clipArt" sz="half" idx="2"/>
          </p:nvPr>
        </p:nvSpPr>
        <p:spPr>
          <a:xfrm>
            <a:off x="4719638" y="1676400"/>
            <a:ext cx="3806825" cy="4724400"/>
          </a:xfrm>
        </p:spPr>
        <p:txBody>
          <a:bodyPr/>
          <a:lstStyle/>
          <a:p>
            <a:pPr lvl="0"/>
            <a:endParaRPr lang="en-GB" noProof="0"/>
          </a:p>
        </p:txBody>
      </p:sp>
    </p:spTree>
    <p:extLst>
      <p:ext uri="{BB962C8B-B14F-4D97-AF65-F5344CB8AC3E}">
        <p14:creationId xmlns:p14="http://schemas.microsoft.com/office/powerpoint/2010/main" val="811945935"/>
      </p:ext>
    </p:extLst>
  </p:cSld>
  <p:clrMapOvr>
    <a:masterClrMapping/>
  </p:clrMapOvr>
  <p:transition spd="slow"/>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129222" y="116632"/>
            <a:ext cx="8919068" cy="6624736"/>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ounded Rectangle 8"/>
          <p:cNvSpPr/>
          <p:nvPr/>
        </p:nvSpPr>
        <p:spPr>
          <a:xfrm>
            <a:off x="418595" y="260648"/>
            <a:ext cx="8306809" cy="108012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Title Placeholder 12"/>
          <p:cNvSpPr>
            <a:spLocks noGrp="1"/>
          </p:cNvSpPr>
          <p:nvPr>
            <p:ph type="title"/>
          </p:nvPr>
        </p:nvSpPr>
        <p:spPr>
          <a:xfrm>
            <a:off x="467544" y="260648"/>
            <a:ext cx="8183880" cy="1051560"/>
          </a:xfrm>
          <a:prstGeom prst="rect">
            <a:avLst/>
          </a:prstGeom>
        </p:spPr>
        <p:txBody>
          <a:bodyPr vert="horz" anchor="b">
            <a:normAutofit/>
          </a:bodyPr>
          <a:lstStyle/>
          <a:p>
            <a:r>
              <a:rPr kumimoji="0" lang="en-US"/>
              <a:t>Click to edit Master title style</a:t>
            </a:r>
            <a:endParaRPr kumimoji="0" lang="en-US" dirty="0"/>
          </a:p>
        </p:txBody>
      </p:sp>
      <p:sp>
        <p:nvSpPr>
          <p:cNvPr id="4" name="Text Placeholder 3"/>
          <p:cNvSpPr>
            <a:spLocks noGrp="1"/>
          </p:cNvSpPr>
          <p:nvPr>
            <p:ph type="body" idx="1"/>
          </p:nvPr>
        </p:nvSpPr>
        <p:spPr>
          <a:xfrm>
            <a:off x="480060" y="1700808"/>
            <a:ext cx="8183880" cy="4692008"/>
          </a:xfrm>
          <a:prstGeom prst="rect">
            <a:avLst/>
          </a:prstGeom>
        </p:spPr>
        <p:txBody>
          <a:bodyPr vert="horz" lIns="182880" tIns="9144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8" name="Text Box 14"/>
          <p:cNvSpPr txBox="1">
            <a:spLocks/>
          </p:cNvSpPr>
          <p:nvPr userDrawn="1"/>
        </p:nvSpPr>
        <p:spPr bwMode="auto">
          <a:xfrm>
            <a:off x="617538" y="1439863"/>
            <a:ext cx="52800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82296" tIns="41148" rIns="82296" bIns="41148">
            <a:spAutoFit/>
          </a:bodyPr>
          <a:lstStyle>
            <a:lvl1pPr defTabSz="822325" eaLnBrk="0" hangingPunct="0">
              <a:defRPr sz="2400">
                <a:solidFill>
                  <a:schemeClr val="tx1"/>
                </a:solidFill>
                <a:latin typeface="Arial" charset="0"/>
              </a:defRPr>
            </a:lvl1pPr>
            <a:lvl2pPr marL="742950" indent="-285750" defTabSz="822325" eaLnBrk="0" hangingPunct="0">
              <a:defRPr sz="2400">
                <a:solidFill>
                  <a:schemeClr val="tx1"/>
                </a:solidFill>
                <a:latin typeface="Arial" charset="0"/>
              </a:defRPr>
            </a:lvl2pPr>
            <a:lvl3pPr marL="1143000" indent="-228600" defTabSz="822325" eaLnBrk="0" hangingPunct="0">
              <a:defRPr sz="2400">
                <a:solidFill>
                  <a:schemeClr val="tx1"/>
                </a:solidFill>
                <a:latin typeface="Arial" charset="0"/>
              </a:defRPr>
            </a:lvl3pPr>
            <a:lvl4pPr marL="1600200" indent="-228600" defTabSz="822325" eaLnBrk="0" hangingPunct="0">
              <a:defRPr sz="2400">
                <a:solidFill>
                  <a:schemeClr val="tx1"/>
                </a:solidFill>
                <a:latin typeface="Arial" charset="0"/>
              </a:defRPr>
            </a:lvl4pPr>
            <a:lvl5pPr marL="2057400" indent="-228600" defTabSz="822325" eaLnBrk="0" hangingPunct="0">
              <a:defRPr sz="2400">
                <a:solidFill>
                  <a:schemeClr val="tx1"/>
                </a:solidFill>
                <a:latin typeface="Arial" charset="0"/>
              </a:defRPr>
            </a:lvl5pPr>
            <a:lvl6pPr marL="2514600" indent="-228600" defTabSz="822325" eaLnBrk="0" fontAlgn="base" hangingPunct="0">
              <a:spcBef>
                <a:spcPct val="0"/>
              </a:spcBef>
              <a:spcAft>
                <a:spcPct val="0"/>
              </a:spcAft>
              <a:defRPr sz="2400">
                <a:solidFill>
                  <a:schemeClr val="tx1"/>
                </a:solidFill>
                <a:latin typeface="Arial" charset="0"/>
              </a:defRPr>
            </a:lvl6pPr>
            <a:lvl7pPr marL="2971800" indent="-228600" defTabSz="822325" eaLnBrk="0" fontAlgn="base" hangingPunct="0">
              <a:spcBef>
                <a:spcPct val="0"/>
              </a:spcBef>
              <a:spcAft>
                <a:spcPct val="0"/>
              </a:spcAft>
              <a:defRPr sz="2400">
                <a:solidFill>
                  <a:schemeClr val="tx1"/>
                </a:solidFill>
                <a:latin typeface="Arial" charset="0"/>
              </a:defRPr>
            </a:lvl7pPr>
            <a:lvl8pPr marL="3429000" indent="-228600" defTabSz="822325" eaLnBrk="0" fontAlgn="base" hangingPunct="0">
              <a:spcBef>
                <a:spcPct val="0"/>
              </a:spcBef>
              <a:spcAft>
                <a:spcPct val="0"/>
              </a:spcAft>
              <a:defRPr sz="2400">
                <a:solidFill>
                  <a:schemeClr val="tx1"/>
                </a:solidFill>
                <a:latin typeface="Arial" charset="0"/>
              </a:defRPr>
            </a:lvl8pPr>
            <a:lvl9pPr marL="3886200" indent="-228600" defTabSz="822325" eaLnBrk="0" fontAlgn="base" hangingPunct="0">
              <a:spcBef>
                <a:spcPct val="0"/>
              </a:spcBef>
              <a:spcAft>
                <a:spcPct val="0"/>
              </a:spcAft>
              <a:defRPr sz="2400">
                <a:solidFill>
                  <a:schemeClr val="tx1"/>
                </a:solidFill>
                <a:latin typeface="Arial" charset="0"/>
              </a:defRPr>
            </a:lvl9pPr>
          </a:lstStyle>
          <a:p>
            <a:pPr algn="ctr" eaLnBrk="1" hangingPunct="1">
              <a:spcBef>
                <a:spcPct val="50000"/>
              </a:spcBef>
            </a:pPr>
            <a:endParaRPr lang="en-US" altLang="en-US" sz="2900">
              <a:solidFill>
                <a:srgbClr val="000000"/>
              </a:solidFill>
              <a:latin typeface="Lucida Grande" charset="0"/>
              <a:sym typeface="Lucida Grande" charset="0"/>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Lst>
  <p:txStyles>
    <p:titleStyle>
      <a:lvl1pPr algn="l" rtl="0" eaLnBrk="1" latinLnBrk="0" hangingPunct="1">
        <a:spcBef>
          <a:spcPct val="0"/>
        </a:spcBef>
        <a:buNone/>
        <a:defRPr kumimoji="0" sz="3200" b="1" kern="1200">
          <a:solidFill>
            <a:srgbClr val="6470CA"/>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rgbClr val="4C76D4"/>
        </a:buClr>
        <a:buSzPct val="80000"/>
        <a:buFont typeface="Wingdings 2"/>
        <a:buChar char=""/>
        <a:defRPr kumimoji="0" sz="2400" kern="1200">
          <a:solidFill>
            <a:schemeClr val="tx1"/>
          </a:solidFill>
          <a:effectLst/>
          <a:latin typeface="+mn-lt"/>
          <a:ea typeface="+mn-ea"/>
          <a:cs typeface="+mn-cs"/>
        </a:defRPr>
      </a:lvl1pPr>
      <a:lvl2pPr marL="548640" indent="-201168" algn="l" rtl="0" eaLnBrk="1" latinLnBrk="0" hangingPunct="1">
        <a:spcBef>
          <a:spcPts val="250"/>
        </a:spcBef>
        <a:buClr>
          <a:srgbClr val="4C76D4"/>
        </a:buClr>
        <a:buSzPct val="100000"/>
        <a:buFont typeface="Verdana"/>
        <a:buChar char="◦"/>
        <a:defRPr kumimoji="0" sz="2000" kern="1200">
          <a:solidFill>
            <a:schemeClr val="tx1"/>
          </a:solidFill>
          <a:latin typeface="+mn-lt"/>
          <a:ea typeface="+mn-ea"/>
          <a:cs typeface="+mn-cs"/>
        </a:defRPr>
      </a:lvl2pPr>
      <a:lvl3pPr marL="786384" indent="-182880" algn="l" rtl="0" eaLnBrk="1" latinLnBrk="0" hangingPunct="1">
        <a:spcBef>
          <a:spcPts val="250"/>
        </a:spcBef>
        <a:buClr>
          <a:srgbClr val="4C76D4"/>
        </a:buClr>
        <a:buSzPct val="100000"/>
        <a:buFont typeface="Wingdings 2"/>
        <a:buChar char=""/>
        <a:defRPr kumimoji="0" sz="2000" kern="1200">
          <a:solidFill>
            <a:schemeClr val="tx1"/>
          </a:solidFill>
          <a:latin typeface="+mn-lt"/>
          <a:ea typeface="+mn-ea"/>
          <a:cs typeface="+mn-cs"/>
        </a:defRPr>
      </a:lvl3pPr>
      <a:lvl4pPr marL="1024128" indent="-182880" algn="l" rtl="0" eaLnBrk="1" latinLnBrk="0" hangingPunct="1">
        <a:spcBef>
          <a:spcPts val="230"/>
        </a:spcBef>
        <a:buClr>
          <a:srgbClr val="4C76D4"/>
        </a:buClr>
        <a:buSzPct val="112000"/>
        <a:buFont typeface="Verdana"/>
        <a:buChar char="◦"/>
        <a:defRPr kumimoji="0" sz="1800" kern="1200">
          <a:solidFill>
            <a:schemeClr val="tx1"/>
          </a:solidFill>
          <a:latin typeface="+mn-lt"/>
          <a:ea typeface="+mn-ea"/>
          <a:cs typeface="+mn-cs"/>
        </a:defRPr>
      </a:lvl4pPr>
      <a:lvl5pPr marL="1280160" indent="-182880" algn="l" rtl="0" eaLnBrk="1" latinLnBrk="0" hangingPunct="1">
        <a:spcBef>
          <a:spcPts val="250"/>
        </a:spcBef>
        <a:buClr>
          <a:srgbClr val="4C76D4"/>
        </a:buClr>
        <a:buSzPct val="100000"/>
        <a:buFont typeface="Wingdings 2"/>
        <a:buChar char=""/>
        <a:defRPr kumimoji="0" sz="16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5.xml"/><Relationship Id="rId1" Type="http://schemas.openxmlformats.org/officeDocument/2006/relationships/vmlDrawing" Target="../drawings/vmlDrawing3.vml"/><Relationship Id="rId5" Type="http://schemas.openxmlformats.org/officeDocument/2006/relationships/image" Target="../media/image9.png"/><Relationship Id="rId4" Type="http://schemas.openxmlformats.org/officeDocument/2006/relationships/image" Target="../media/image18.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3.xml"/><Relationship Id="rId4" Type="http://schemas.openxmlformats.org/officeDocument/2006/relationships/image" Target="../media/image66.jpeg"/></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7.png"/><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a:t>Digital image processing and analysis</a:t>
            </a:r>
            <a:br>
              <a:rPr lang="en-GB" dirty="0"/>
            </a:br>
            <a:r>
              <a:rPr lang="en-GB" sz="3100" dirty="0">
                <a:solidFill>
                  <a:schemeClr val="accent3"/>
                </a:solidFill>
              </a:rPr>
              <a:t>15</a:t>
            </a:r>
            <a:r>
              <a:rPr lang="en-GB" altLang="en-US" sz="3100" dirty="0">
                <a:solidFill>
                  <a:schemeClr val="accent3"/>
                </a:solidFill>
              </a:rPr>
              <a:t>. Multispectral imaging</a:t>
            </a:r>
            <a:endParaRPr lang="en-GB" altLang="en-US" sz="3200" dirty="0">
              <a:solidFill>
                <a:schemeClr val="accent3"/>
              </a:solidFill>
            </a:endParaRPr>
          </a:p>
        </p:txBody>
      </p:sp>
      <p:sp>
        <p:nvSpPr>
          <p:cNvPr id="3" name="Subtitle 2"/>
          <p:cNvSpPr>
            <a:spLocks noGrp="1"/>
          </p:cNvSpPr>
          <p:nvPr>
            <p:ph type="subTitle" idx="1"/>
          </p:nvPr>
        </p:nvSpPr>
        <p:spPr/>
        <p:txBody>
          <a:bodyPr/>
          <a:lstStyle/>
          <a:p>
            <a:r>
              <a:rPr lang="en-GB" dirty="0"/>
              <a:t>Professor Ela Claridge</a:t>
            </a:r>
          </a:p>
          <a:p>
            <a:r>
              <a:rPr lang="en-GB" dirty="0"/>
              <a:t>School of Computer Science</a:t>
            </a:r>
          </a:p>
          <a:p>
            <a:endParaRPr lang="en-GB" dirty="0"/>
          </a:p>
        </p:txBody>
      </p:sp>
    </p:spTree>
    <p:extLst>
      <p:ext uri="{BB962C8B-B14F-4D97-AF65-F5344CB8AC3E}">
        <p14:creationId xmlns:p14="http://schemas.microsoft.com/office/powerpoint/2010/main" val="4133438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t>Colour </a:t>
            </a:r>
            <a:r>
              <a:rPr lang="en-GB" sz="3600" dirty="0" err="1"/>
              <a:t>pereception</a:t>
            </a:r>
            <a:r>
              <a:rPr lang="en-GB" sz="3600" dirty="0"/>
              <a:t> - problems</a:t>
            </a:r>
            <a:br>
              <a:rPr lang="en-GB" dirty="0"/>
            </a:br>
            <a:r>
              <a:rPr lang="en-GB" sz="2700" dirty="0">
                <a:solidFill>
                  <a:schemeClr val="accent3"/>
                </a:solidFill>
              </a:rPr>
              <a:t>There are things we cannot see</a:t>
            </a:r>
            <a:endParaRPr lang="en-GB" sz="2700" dirty="0"/>
          </a:p>
        </p:txBody>
      </p:sp>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362" y="1988840"/>
            <a:ext cx="6391275" cy="394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2353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r>
              <a:rPr lang="en-GB" altLang="en-US" dirty="0"/>
              <a:t>Colour perception – problems</a:t>
            </a:r>
            <a:br>
              <a:rPr lang="en-GB" altLang="en-US" dirty="0"/>
            </a:br>
            <a:r>
              <a:rPr lang="en-GB" altLang="en-US" sz="2800" dirty="0">
                <a:solidFill>
                  <a:schemeClr val="accent3"/>
                </a:solidFill>
              </a:rPr>
              <a:t>Inability to “</a:t>
            </a:r>
            <a:r>
              <a:rPr lang="en-GB" altLang="en-US" sz="2800" dirty="0" err="1">
                <a:solidFill>
                  <a:schemeClr val="accent3"/>
                </a:solidFill>
              </a:rPr>
              <a:t>unmix</a:t>
            </a:r>
            <a:r>
              <a:rPr lang="en-GB" altLang="en-US" sz="2800" dirty="0">
                <a:solidFill>
                  <a:schemeClr val="accent3"/>
                </a:solidFill>
              </a:rPr>
              <a:t>”</a:t>
            </a:r>
          </a:p>
        </p:txBody>
      </p:sp>
      <p:sp>
        <p:nvSpPr>
          <p:cNvPr id="27652" name="Text Box 8"/>
          <p:cNvSpPr txBox="1">
            <a:spLocks noChangeArrowheads="1"/>
          </p:cNvSpPr>
          <p:nvPr/>
        </p:nvSpPr>
        <p:spPr bwMode="auto">
          <a:xfrm>
            <a:off x="3208338" y="5895975"/>
            <a:ext cx="2659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dirty="0"/>
              <a:t>Inability to “</a:t>
            </a:r>
            <a:r>
              <a:rPr lang="en-GB" altLang="en-US" dirty="0" err="1"/>
              <a:t>unmix</a:t>
            </a:r>
            <a:r>
              <a:rPr lang="en-GB" altLang="en-US" dirty="0"/>
              <a:t>”</a:t>
            </a:r>
          </a:p>
        </p:txBody>
      </p:sp>
      <p:pic>
        <p:nvPicPr>
          <p:cNvPr id="2765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1763" y="1914624"/>
            <a:ext cx="6340475" cy="353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a:bodyPr>
          <a:lstStyle/>
          <a:p>
            <a:pPr eaLnBrk="1" hangingPunct="1"/>
            <a:r>
              <a:rPr lang="en-GB" altLang="en-US" dirty="0"/>
              <a:t>Colour perception – problems</a:t>
            </a:r>
            <a:br>
              <a:rPr lang="en-GB" altLang="en-US" dirty="0"/>
            </a:br>
            <a:r>
              <a:rPr lang="en-GB" altLang="en-US" sz="2800" dirty="0" err="1">
                <a:solidFill>
                  <a:schemeClr val="accent3"/>
                </a:solidFill>
              </a:rPr>
              <a:t>Metamerism</a:t>
            </a:r>
            <a:endParaRPr lang="en-GB" altLang="en-US" sz="2800" dirty="0">
              <a:solidFill>
                <a:schemeClr val="accent3"/>
              </a:solidFill>
            </a:endParaRPr>
          </a:p>
        </p:txBody>
      </p:sp>
      <p:grpSp>
        <p:nvGrpSpPr>
          <p:cNvPr id="28675" name="Group 12"/>
          <p:cNvGrpSpPr>
            <a:grpSpLocks/>
          </p:cNvGrpSpPr>
          <p:nvPr/>
        </p:nvGrpSpPr>
        <p:grpSpPr bwMode="auto">
          <a:xfrm>
            <a:off x="1676400" y="4648200"/>
            <a:ext cx="2133600" cy="1428750"/>
            <a:chOff x="336" y="864"/>
            <a:chExt cx="1632" cy="1092"/>
          </a:xfrm>
        </p:grpSpPr>
        <p:sp>
          <p:nvSpPr>
            <p:cNvPr id="28706" name="Rectangle 5"/>
            <p:cNvSpPr>
              <a:spLocks noChangeArrowheads="1"/>
            </p:cNvSpPr>
            <p:nvPr/>
          </p:nvSpPr>
          <p:spPr bwMode="auto">
            <a:xfrm>
              <a:off x="336" y="1248"/>
              <a:ext cx="480" cy="384"/>
            </a:xfrm>
            <a:prstGeom prst="rect">
              <a:avLst/>
            </a:prstGeom>
            <a:solidFill>
              <a:srgbClr val="FFFF00"/>
            </a:solidFill>
            <a:ln w="9525">
              <a:solidFill>
                <a:schemeClr val="tx1"/>
              </a:solidFill>
              <a:miter lim="800000"/>
              <a:headEnd/>
              <a:tailEnd/>
            </a:ln>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28707" name="Rectangle 6"/>
            <p:cNvSpPr>
              <a:spLocks noChangeArrowheads="1"/>
            </p:cNvSpPr>
            <p:nvPr/>
          </p:nvSpPr>
          <p:spPr bwMode="auto">
            <a:xfrm>
              <a:off x="816" y="1344"/>
              <a:ext cx="144" cy="192"/>
            </a:xfrm>
            <a:prstGeom prst="rect">
              <a:avLst/>
            </a:prstGeom>
            <a:solidFill>
              <a:srgbClr val="FFFF00"/>
            </a:solidFill>
            <a:ln w="9525">
              <a:solidFill>
                <a:schemeClr val="tx1"/>
              </a:solidFill>
              <a:miter lim="800000"/>
              <a:headEnd/>
              <a:tailEnd/>
            </a:ln>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28708" name="Freeform 9"/>
            <p:cNvSpPr>
              <a:spLocks/>
            </p:cNvSpPr>
            <p:nvPr/>
          </p:nvSpPr>
          <p:spPr bwMode="auto">
            <a:xfrm>
              <a:off x="960" y="864"/>
              <a:ext cx="1008" cy="1092"/>
            </a:xfrm>
            <a:custGeom>
              <a:avLst/>
              <a:gdLst>
                <a:gd name="T0" fmla="*/ 0 w 1008"/>
                <a:gd name="T1" fmla="*/ 480 h 1092"/>
                <a:gd name="T2" fmla="*/ 0 w 1008"/>
                <a:gd name="T3" fmla="*/ 672 h 1092"/>
                <a:gd name="T4" fmla="*/ 1008 w 1008"/>
                <a:gd name="T5" fmla="*/ 1092 h 1092"/>
                <a:gd name="T6" fmla="*/ 1008 w 1008"/>
                <a:gd name="T7" fmla="*/ 0 h 1092"/>
                <a:gd name="T8" fmla="*/ 0 w 1008"/>
                <a:gd name="T9" fmla="*/ 480 h 1092"/>
                <a:gd name="T10" fmla="*/ 0 60000 65536"/>
                <a:gd name="T11" fmla="*/ 0 60000 65536"/>
                <a:gd name="T12" fmla="*/ 0 60000 65536"/>
                <a:gd name="T13" fmla="*/ 0 60000 65536"/>
                <a:gd name="T14" fmla="*/ 0 60000 65536"/>
                <a:gd name="T15" fmla="*/ 0 w 1008"/>
                <a:gd name="T16" fmla="*/ 0 h 1092"/>
                <a:gd name="T17" fmla="*/ 1008 w 1008"/>
                <a:gd name="T18" fmla="*/ 1092 h 1092"/>
              </a:gdLst>
              <a:ahLst/>
              <a:cxnLst>
                <a:cxn ang="T10">
                  <a:pos x="T0" y="T1"/>
                </a:cxn>
                <a:cxn ang="T11">
                  <a:pos x="T2" y="T3"/>
                </a:cxn>
                <a:cxn ang="T12">
                  <a:pos x="T4" y="T5"/>
                </a:cxn>
                <a:cxn ang="T13">
                  <a:pos x="T6" y="T7"/>
                </a:cxn>
                <a:cxn ang="T14">
                  <a:pos x="T8" y="T9"/>
                </a:cxn>
              </a:cxnLst>
              <a:rect l="T15" t="T16" r="T17" b="T18"/>
              <a:pathLst>
                <a:path w="1008" h="1092">
                  <a:moveTo>
                    <a:pt x="0" y="480"/>
                  </a:moveTo>
                  <a:lnTo>
                    <a:pt x="0" y="672"/>
                  </a:lnTo>
                  <a:lnTo>
                    <a:pt x="1008" y="1092"/>
                  </a:lnTo>
                  <a:lnTo>
                    <a:pt x="1008" y="0"/>
                  </a:lnTo>
                  <a:lnTo>
                    <a:pt x="0" y="480"/>
                  </a:lnTo>
                  <a:close/>
                </a:path>
              </a:pathLst>
            </a:custGeom>
            <a:solidFill>
              <a:srgbClr val="FFFF00"/>
            </a:solidFill>
            <a:ln w="9525" cap="flat" cmpd="sng">
              <a:solidFill>
                <a:schemeClr val="tx1"/>
              </a:solidFill>
              <a:prstDash val="solid"/>
              <a:round/>
              <a:headEnd/>
              <a:tailEnd/>
            </a:ln>
          </p:spPr>
          <p:txBody>
            <a:bodyPr/>
            <a:lstStyle/>
            <a:p>
              <a:endParaRPr lang="en-GB"/>
            </a:p>
          </p:txBody>
        </p:sp>
      </p:grpSp>
      <p:grpSp>
        <p:nvGrpSpPr>
          <p:cNvPr id="28676" name="Group 23"/>
          <p:cNvGrpSpPr>
            <a:grpSpLocks/>
          </p:cNvGrpSpPr>
          <p:nvPr/>
        </p:nvGrpSpPr>
        <p:grpSpPr bwMode="auto">
          <a:xfrm>
            <a:off x="1530350" y="1757363"/>
            <a:ext cx="2282825" cy="2327275"/>
            <a:chOff x="426" y="950"/>
            <a:chExt cx="1746" cy="1780"/>
          </a:xfrm>
        </p:grpSpPr>
        <p:sp>
          <p:nvSpPr>
            <p:cNvPr id="28703" name="Rectangle 14"/>
            <p:cNvSpPr>
              <a:spLocks noChangeArrowheads="1"/>
            </p:cNvSpPr>
            <p:nvPr/>
          </p:nvSpPr>
          <p:spPr bwMode="auto">
            <a:xfrm rot="1518066">
              <a:off x="426" y="950"/>
              <a:ext cx="480" cy="384"/>
            </a:xfrm>
            <a:prstGeom prst="rect">
              <a:avLst/>
            </a:prstGeom>
            <a:solidFill>
              <a:srgbClr val="FF3300"/>
            </a:solidFill>
            <a:ln w="9525">
              <a:solidFill>
                <a:schemeClr val="tx1"/>
              </a:solidFill>
              <a:miter lim="800000"/>
              <a:headEnd/>
              <a:tailEnd/>
            </a:ln>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28704" name="Rectangle 15"/>
            <p:cNvSpPr>
              <a:spLocks noChangeArrowheads="1"/>
            </p:cNvSpPr>
            <p:nvPr/>
          </p:nvSpPr>
          <p:spPr bwMode="auto">
            <a:xfrm rot="1518066">
              <a:off x="876" y="1180"/>
              <a:ext cx="144" cy="192"/>
            </a:xfrm>
            <a:prstGeom prst="rect">
              <a:avLst/>
            </a:prstGeom>
            <a:solidFill>
              <a:srgbClr val="FF3300"/>
            </a:solidFill>
            <a:ln w="9525">
              <a:solidFill>
                <a:schemeClr val="tx1"/>
              </a:solidFill>
              <a:miter lim="800000"/>
              <a:headEnd/>
              <a:tailEnd/>
            </a:ln>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28705" name="Freeform 16"/>
            <p:cNvSpPr>
              <a:spLocks/>
            </p:cNvSpPr>
            <p:nvPr/>
          </p:nvSpPr>
          <p:spPr bwMode="auto">
            <a:xfrm>
              <a:off x="972" y="1216"/>
              <a:ext cx="1200" cy="1514"/>
            </a:xfrm>
            <a:custGeom>
              <a:avLst/>
              <a:gdLst>
                <a:gd name="T0" fmla="*/ 82 w 1200"/>
                <a:gd name="T1" fmla="*/ 3 h 1514"/>
                <a:gd name="T2" fmla="*/ 0 w 1200"/>
                <a:gd name="T3" fmla="*/ 177 h 1514"/>
                <a:gd name="T4" fmla="*/ 1200 w 1200"/>
                <a:gd name="T5" fmla="*/ 1514 h 1514"/>
                <a:gd name="T6" fmla="*/ 1199 w 1200"/>
                <a:gd name="T7" fmla="*/ 0 h 1514"/>
                <a:gd name="T8" fmla="*/ 82 w 1200"/>
                <a:gd name="T9" fmla="*/ 3 h 1514"/>
                <a:gd name="T10" fmla="*/ 0 60000 65536"/>
                <a:gd name="T11" fmla="*/ 0 60000 65536"/>
                <a:gd name="T12" fmla="*/ 0 60000 65536"/>
                <a:gd name="T13" fmla="*/ 0 60000 65536"/>
                <a:gd name="T14" fmla="*/ 0 60000 65536"/>
                <a:gd name="T15" fmla="*/ 0 w 1200"/>
                <a:gd name="T16" fmla="*/ 0 h 1514"/>
                <a:gd name="T17" fmla="*/ 1200 w 1200"/>
                <a:gd name="T18" fmla="*/ 1514 h 1514"/>
              </a:gdLst>
              <a:ahLst/>
              <a:cxnLst>
                <a:cxn ang="T10">
                  <a:pos x="T0" y="T1"/>
                </a:cxn>
                <a:cxn ang="T11">
                  <a:pos x="T2" y="T3"/>
                </a:cxn>
                <a:cxn ang="T12">
                  <a:pos x="T4" y="T5"/>
                </a:cxn>
                <a:cxn ang="T13">
                  <a:pos x="T6" y="T7"/>
                </a:cxn>
                <a:cxn ang="T14">
                  <a:pos x="T8" y="T9"/>
                </a:cxn>
              </a:cxnLst>
              <a:rect l="T15" t="T16" r="T17" b="T18"/>
              <a:pathLst>
                <a:path w="1200" h="1514">
                  <a:moveTo>
                    <a:pt x="82" y="3"/>
                  </a:moveTo>
                  <a:lnTo>
                    <a:pt x="0" y="177"/>
                  </a:lnTo>
                  <a:lnTo>
                    <a:pt x="1200" y="1514"/>
                  </a:lnTo>
                  <a:lnTo>
                    <a:pt x="1199" y="0"/>
                  </a:lnTo>
                  <a:lnTo>
                    <a:pt x="82" y="3"/>
                  </a:lnTo>
                  <a:close/>
                </a:path>
              </a:pathLst>
            </a:custGeom>
            <a:solidFill>
              <a:srgbClr val="FF3300"/>
            </a:solidFill>
            <a:ln w="9525" cap="flat" cmpd="sng">
              <a:solidFill>
                <a:schemeClr val="tx1"/>
              </a:solidFill>
              <a:prstDash val="solid"/>
              <a:round/>
              <a:headEnd/>
              <a:tailEnd/>
            </a:ln>
          </p:spPr>
          <p:txBody>
            <a:bodyPr/>
            <a:lstStyle/>
            <a:p>
              <a:endParaRPr lang="en-GB"/>
            </a:p>
          </p:txBody>
        </p:sp>
      </p:grpSp>
      <p:grpSp>
        <p:nvGrpSpPr>
          <p:cNvPr id="28677" name="Group 22"/>
          <p:cNvGrpSpPr>
            <a:grpSpLocks/>
          </p:cNvGrpSpPr>
          <p:nvPr/>
        </p:nvGrpSpPr>
        <p:grpSpPr bwMode="auto">
          <a:xfrm>
            <a:off x="1549400" y="2133600"/>
            <a:ext cx="2273300" cy="2266950"/>
            <a:chOff x="438" y="846"/>
            <a:chExt cx="1740" cy="1733"/>
          </a:xfrm>
        </p:grpSpPr>
        <p:sp>
          <p:nvSpPr>
            <p:cNvPr id="28700" name="Rectangle 18"/>
            <p:cNvSpPr>
              <a:spLocks noChangeArrowheads="1"/>
            </p:cNvSpPr>
            <p:nvPr/>
          </p:nvSpPr>
          <p:spPr bwMode="auto">
            <a:xfrm rot="-1333053">
              <a:off x="438" y="2195"/>
              <a:ext cx="480" cy="384"/>
            </a:xfrm>
            <a:prstGeom prst="rect">
              <a:avLst/>
            </a:prstGeom>
            <a:solidFill>
              <a:srgbClr val="00FF00"/>
            </a:solidFill>
            <a:ln w="9525">
              <a:solidFill>
                <a:schemeClr val="tx1"/>
              </a:solidFill>
              <a:miter lim="800000"/>
              <a:headEnd/>
              <a:tailEnd/>
            </a:ln>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28701" name="Rectangle 19"/>
            <p:cNvSpPr>
              <a:spLocks noChangeArrowheads="1"/>
            </p:cNvSpPr>
            <p:nvPr/>
          </p:nvSpPr>
          <p:spPr bwMode="auto">
            <a:xfrm rot="-1333053">
              <a:off x="894" y="2173"/>
              <a:ext cx="144" cy="192"/>
            </a:xfrm>
            <a:prstGeom prst="rect">
              <a:avLst/>
            </a:prstGeom>
            <a:solidFill>
              <a:srgbClr val="00FF00"/>
            </a:solidFill>
            <a:ln w="9525">
              <a:solidFill>
                <a:schemeClr val="tx1"/>
              </a:solidFill>
              <a:miter lim="800000"/>
              <a:headEnd/>
              <a:tailEnd/>
            </a:ln>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28702" name="Freeform 20"/>
            <p:cNvSpPr>
              <a:spLocks/>
            </p:cNvSpPr>
            <p:nvPr/>
          </p:nvSpPr>
          <p:spPr bwMode="auto">
            <a:xfrm>
              <a:off x="996" y="846"/>
              <a:ext cx="1182" cy="1492"/>
            </a:xfrm>
            <a:custGeom>
              <a:avLst/>
              <a:gdLst>
                <a:gd name="T0" fmla="*/ 0 w 1182"/>
                <a:gd name="T1" fmla="*/ 1307 h 1492"/>
                <a:gd name="T2" fmla="*/ 73 w 1182"/>
                <a:gd name="T3" fmla="*/ 1485 h 1492"/>
                <a:gd name="T4" fmla="*/ 1165 w 1182"/>
                <a:gd name="T5" fmla="*/ 1492 h 1492"/>
                <a:gd name="T6" fmla="*/ 1182 w 1182"/>
                <a:gd name="T7" fmla="*/ 0 h 1492"/>
                <a:gd name="T8" fmla="*/ 0 w 1182"/>
                <a:gd name="T9" fmla="*/ 1307 h 1492"/>
                <a:gd name="T10" fmla="*/ 0 60000 65536"/>
                <a:gd name="T11" fmla="*/ 0 60000 65536"/>
                <a:gd name="T12" fmla="*/ 0 60000 65536"/>
                <a:gd name="T13" fmla="*/ 0 60000 65536"/>
                <a:gd name="T14" fmla="*/ 0 60000 65536"/>
                <a:gd name="T15" fmla="*/ 0 w 1182"/>
                <a:gd name="T16" fmla="*/ 0 h 1492"/>
                <a:gd name="T17" fmla="*/ 1182 w 1182"/>
                <a:gd name="T18" fmla="*/ 1492 h 1492"/>
              </a:gdLst>
              <a:ahLst/>
              <a:cxnLst>
                <a:cxn ang="T10">
                  <a:pos x="T0" y="T1"/>
                </a:cxn>
                <a:cxn ang="T11">
                  <a:pos x="T2" y="T3"/>
                </a:cxn>
                <a:cxn ang="T12">
                  <a:pos x="T4" y="T5"/>
                </a:cxn>
                <a:cxn ang="T13">
                  <a:pos x="T6" y="T7"/>
                </a:cxn>
                <a:cxn ang="T14">
                  <a:pos x="T8" y="T9"/>
                </a:cxn>
              </a:cxnLst>
              <a:rect l="T15" t="T16" r="T17" b="T18"/>
              <a:pathLst>
                <a:path w="1182" h="1492">
                  <a:moveTo>
                    <a:pt x="0" y="1307"/>
                  </a:moveTo>
                  <a:lnTo>
                    <a:pt x="73" y="1485"/>
                  </a:lnTo>
                  <a:lnTo>
                    <a:pt x="1165" y="1492"/>
                  </a:lnTo>
                  <a:lnTo>
                    <a:pt x="1182" y="0"/>
                  </a:lnTo>
                  <a:lnTo>
                    <a:pt x="0" y="1307"/>
                  </a:lnTo>
                  <a:close/>
                </a:path>
              </a:pathLst>
            </a:custGeom>
            <a:solidFill>
              <a:srgbClr val="00FF00"/>
            </a:solidFill>
            <a:ln w="9525" cap="flat" cmpd="sng">
              <a:solidFill>
                <a:schemeClr val="tx1"/>
              </a:solidFill>
              <a:prstDash val="solid"/>
              <a:round/>
              <a:headEnd/>
              <a:tailEnd/>
            </a:ln>
          </p:spPr>
          <p:txBody>
            <a:bodyPr/>
            <a:lstStyle/>
            <a:p>
              <a:endParaRPr lang="en-GB"/>
            </a:p>
          </p:txBody>
        </p:sp>
      </p:grpSp>
      <p:sp>
        <p:nvSpPr>
          <p:cNvPr id="28678" name="Freeform 26"/>
          <p:cNvSpPr>
            <a:spLocks/>
          </p:cNvSpPr>
          <p:nvPr/>
        </p:nvSpPr>
        <p:spPr bwMode="auto">
          <a:xfrm>
            <a:off x="2940050" y="2133600"/>
            <a:ext cx="876300" cy="1943100"/>
          </a:xfrm>
          <a:custGeom>
            <a:avLst/>
            <a:gdLst>
              <a:gd name="T0" fmla="*/ 876300 w 552"/>
              <a:gd name="T1" fmla="*/ 0 h 1224"/>
              <a:gd name="T2" fmla="*/ 0 w 552"/>
              <a:gd name="T3" fmla="*/ 977900 h 1224"/>
              <a:gd name="T4" fmla="*/ 869950 w 552"/>
              <a:gd name="T5" fmla="*/ 1943100 h 1224"/>
              <a:gd name="T6" fmla="*/ 876300 w 552"/>
              <a:gd name="T7" fmla="*/ 0 h 1224"/>
              <a:gd name="T8" fmla="*/ 0 60000 65536"/>
              <a:gd name="T9" fmla="*/ 0 60000 65536"/>
              <a:gd name="T10" fmla="*/ 0 60000 65536"/>
              <a:gd name="T11" fmla="*/ 0 60000 65536"/>
              <a:gd name="T12" fmla="*/ 0 w 552"/>
              <a:gd name="T13" fmla="*/ 0 h 1224"/>
              <a:gd name="T14" fmla="*/ 552 w 552"/>
              <a:gd name="T15" fmla="*/ 1224 h 1224"/>
            </a:gdLst>
            <a:ahLst/>
            <a:cxnLst>
              <a:cxn ang="T8">
                <a:pos x="T0" y="T1"/>
              </a:cxn>
              <a:cxn ang="T9">
                <a:pos x="T2" y="T3"/>
              </a:cxn>
              <a:cxn ang="T10">
                <a:pos x="T4" y="T5"/>
              </a:cxn>
              <a:cxn ang="T11">
                <a:pos x="T6" y="T7"/>
              </a:cxn>
            </a:cxnLst>
            <a:rect l="T12" t="T13" r="T14" b="T15"/>
            <a:pathLst>
              <a:path w="552" h="1224">
                <a:moveTo>
                  <a:pt x="552" y="0"/>
                </a:moveTo>
                <a:lnTo>
                  <a:pt x="0" y="616"/>
                </a:lnTo>
                <a:lnTo>
                  <a:pt x="548" y="1224"/>
                </a:lnTo>
                <a:cubicBezTo>
                  <a:pt x="549" y="816"/>
                  <a:pt x="552" y="0"/>
                  <a:pt x="552" y="0"/>
                </a:cubicBezTo>
                <a:close/>
              </a:path>
            </a:pathLst>
          </a:custGeom>
          <a:solidFill>
            <a:srgbClr val="FFFF00"/>
          </a:solidFill>
          <a:ln w="9525" cap="flat" cmpd="sng">
            <a:solidFill>
              <a:schemeClr val="tx1"/>
            </a:solidFill>
            <a:prstDash val="solid"/>
            <a:round/>
            <a:headEnd/>
            <a:tailEnd/>
          </a:ln>
        </p:spPr>
        <p:txBody>
          <a:bodyPr/>
          <a:lstStyle/>
          <a:p>
            <a:endParaRPr lang="en-GB"/>
          </a:p>
        </p:txBody>
      </p:sp>
      <p:sp>
        <p:nvSpPr>
          <p:cNvPr id="28679" name="Rectangle 21"/>
          <p:cNvSpPr>
            <a:spLocks noChangeArrowheads="1"/>
          </p:cNvSpPr>
          <p:nvPr/>
        </p:nvSpPr>
        <p:spPr bwMode="auto">
          <a:xfrm>
            <a:off x="3810000" y="1752600"/>
            <a:ext cx="228600" cy="4572000"/>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28680" name="Rectangle 27"/>
          <p:cNvSpPr>
            <a:spLocks noChangeArrowheads="1"/>
          </p:cNvSpPr>
          <p:nvPr/>
        </p:nvSpPr>
        <p:spPr bwMode="auto">
          <a:xfrm>
            <a:off x="381000" y="5181600"/>
            <a:ext cx="1030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2000"/>
              <a:t>580 nm</a:t>
            </a:r>
          </a:p>
        </p:txBody>
      </p:sp>
      <p:sp>
        <p:nvSpPr>
          <p:cNvPr id="28681" name="Rectangle 28"/>
          <p:cNvSpPr>
            <a:spLocks noChangeArrowheads="1"/>
          </p:cNvSpPr>
          <p:nvPr/>
        </p:nvSpPr>
        <p:spPr bwMode="auto">
          <a:xfrm>
            <a:off x="381000" y="4038600"/>
            <a:ext cx="1030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2000"/>
              <a:t>500 nm</a:t>
            </a:r>
          </a:p>
        </p:txBody>
      </p:sp>
      <p:sp>
        <p:nvSpPr>
          <p:cNvPr id="28682" name="Rectangle 29"/>
          <p:cNvSpPr>
            <a:spLocks noChangeArrowheads="1"/>
          </p:cNvSpPr>
          <p:nvPr/>
        </p:nvSpPr>
        <p:spPr bwMode="auto">
          <a:xfrm>
            <a:off x="381000" y="1676400"/>
            <a:ext cx="1030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2000"/>
              <a:t>650 nm</a:t>
            </a:r>
          </a:p>
        </p:txBody>
      </p:sp>
      <p:grpSp>
        <p:nvGrpSpPr>
          <p:cNvPr id="28683" name="Group 51"/>
          <p:cNvGrpSpPr>
            <a:grpSpLocks/>
          </p:cNvGrpSpPr>
          <p:nvPr/>
        </p:nvGrpSpPr>
        <p:grpSpPr bwMode="auto">
          <a:xfrm>
            <a:off x="4953000" y="1700808"/>
            <a:ext cx="3886200" cy="2541588"/>
            <a:chOff x="3120" y="1824"/>
            <a:chExt cx="2448" cy="1601"/>
          </a:xfrm>
        </p:grpSpPr>
        <p:graphicFrame>
          <p:nvGraphicFramePr>
            <p:cNvPr id="28685" name="Object 47"/>
            <p:cNvGraphicFramePr>
              <a:graphicFrameLocks noChangeAspect="1"/>
            </p:cNvGraphicFramePr>
            <p:nvPr/>
          </p:nvGraphicFramePr>
          <p:xfrm>
            <a:off x="3138" y="1824"/>
            <a:ext cx="2430" cy="1344"/>
          </p:xfrm>
          <a:graphic>
            <a:graphicData uri="http://schemas.openxmlformats.org/presentationml/2006/ole">
              <mc:AlternateContent xmlns:mc="http://schemas.openxmlformats.org/markup-compatibility/2006">
                <mc:Choice xmlns:v="urn:schemas-microsoft-com:vml" Requires="v">
                  <p:oleObj spid="_x0000_s28796" name="Bitmap Image" r:id="rId3" imgW="3858164" imgH="2133898" progId="PBrush">
                    <p:embed/>
                  </p:oleObj>
                </mc:Choice>
                <mc:Fallback>
                  <p:oleObj name="Bitmap Image" r:id="rId3" imgW="3858164" imgH="2133898" progId="PBrush">
                    <p:embed/>
                    <p:pic>
                      <p:nvPicPr>
                        <p:cNvPr id="0" name="Picture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8" y="1824"/>
                          <a:ext cx="2430" cy="1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8686" name="Group 34"/>
            <p:cNvGrpSpPr>
              <a:grpSpLocks/>
            </p:cNvGrpSpPr>
            <p:nvPr/>
          </p:nvGrpSpPr>
          <p:grpSpPr bwMode="auto">
            <a:xfrm>
              <a:off x="4464" y="2112"/>
              <a:ext cx="480" cy="1056"/>
              <a:chOff x="2464" y="2976"/>
              <a:chExt cx="752" cy="984"/>
            </a:xfrm>
          </p:grpSpPr>
          <p:sp>
            <p:nvSpPr>
              <p:cNvPr id="28698" name="Freeform 35"/>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571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8699" name="Freeform 36"/>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571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28687" name="Group 38"/>
            <p:cNvGrpSpPr>
              <a:grpSpLocks/>
            </p:cNvGrpSpPr>
            <p:nvPr/>
          </p:nvGrpSpPr>
          <p:grpSpPr bwMode="auto">
            <a:xfrm>
              <a:off x="4128" y="2112"/>
              <a:ext cx="288" cy="1056"/>
              <a:chOff x="2464" y="2976"/>
              <a:chExt cx="752" cy="984"/>
            </a:xfrm>
          </p:grpSpPr>
          <p:sp>
            <p:nvSpPr>
              <p:cNvPr id="28696" name="Freeform 39"/>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5715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8697" name="Freeform 40"/>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5715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28688" name="Group 41"/>
            <p:cNvGrpSpPr>
              <a:grpSpLocks/>
            </p:cNvGrpSpPr>
            <p:nvPr/>
          </p:nvGrpSpPr>
          <p:grpSpPr bwMode="auto">
            <a:xfrm>
              <a:off x="4944" y="2112"/>
              <a:ext cx="288" cy="1056"/>
              <a:chOff x="2464" y="2976"/>
              <a:chExt cx="752" cy="984"/>
            </a:xfrm>
          </p:grpSpPr>
          <p:sp>
            <p:nvSpPr>
              <p:cNvPr id="28694" name="Freeform 42"/>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5715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8695" name="Freeform 43"/>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5715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sp>
          <p:nvSpPr>
            <p:cNvPr id="28689" name="Rectangle 44"/>
            <p:cNvSpPr>
              <a:spLocks noChangeArrowheads="1"/>
            </p:cNvSpPr>
            <p:nvPr/>
          </p:nvSpPr>
          <p:spPr bwMode="auto">
            <a:xfrm>
              <a:off x="4497" y="3233"/>
              <a:ext cx="4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400"/>
                <a:t>580 nm</a:t>
              </a:r>
            </a:p>
          </p:txBody>
        </p:sp>
        <p:sp>
          <p:nvSpPr>
            <p:cNvPr id="28690" name="Rectangle 45"/>
            <p:cNvSpPr>
              <a:spLocks noChangeArrowheads="1"/>
            </p:cNvSpPr>
            <p:nvPr/>
          </p:nvSpPr>
          <p:spPr bwMode="auto">
            <a:xfrm>
              <a:off x="4032" y="3233"/>
              <a:ext cx="4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400"/>
                <a:t>500 nm</a:t>
              </a:r>
            </a:p>
          </p:txBody>
        </p:sp>
        <p:sp>
          <p:nvSpPr>
            <p:cNvPr id="28691" name="Rectangle 46"/>
            <p:cNvSpPr>
              <a:spLocks noChangeArrowheads="1"/>
            </p:cNvSpPr>
            <p:nvPr/>
          </p:nvSpPr>
          <p:spPr bwMode="auto">
            <a:xfrm>
              <a:off x="4977" y="3233"/>
              <a:ext cx="4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400"/>
                <a:t>650 nm</a:t>
              </a:r>
            </a:p>
          </p:txBody>
        </p:sp>
        <p:sp>
          <p:nvSpPr>
            <p:cNvPr id="28692" name="Line 49"/>
            <p:cNvSpPr>
              <a:spLocks noChangeShapeType="1"/>
            </p:cNvSpPr>
            <p:nvPr/>
          </p:nvSpPr>
          <p:spPr bwMode="auto">
            <a:xfrm>
              <a:off x="4416" y="3168"/>
              <a:ext cx="528" cy="0"/>
            </a:xfrm>
            <a:prstGeom prst="line">
              <a:avLst/>
            </a:prstGeom>
            <a:noFill/>
            <a:ln w="57150">
              <a:solidFill>
                <a:schemeClr val="bg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8693" name="Rectangle 50"/>
            <p:cNvSpPr>
              <a:spLocks noChangeArrowheads="1"/>
            </p:cNvSpPr>
            <p:nvPr/>
          </p:nvSpPr>
          <p:spPr bwMode="auto">
            <a:xfrm>
              <a:off x="3120" y="1824"/>
              <a:ext cx="2256" cy="13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t>Colour perception – problems</a:t>
            </a:r>
            <a:br>
              <a:rPr lang="en-GB" altLang="en-US" dirty="0"/>
            </a:br>
            <a:r>
              <a:rPr lang="en-GB" altLang="en-US" sz="2800" dirty="0" err="1">
                <a:solidFill>
                  <a:schemeClr val="accent3"/>
                </a:solidFill>
              </a:rPr>
              <a:t>Metamerism</a:t>
            </a:r>
            <a:endParaRPr lang="en-GB" dirty="0"/>
          </a:p>
        </p:txBody>
      </p:sp>
      <p:pic>
        <p:nvPicPr>
          <p:cNvPr id="77828" name="Picture 4" descr="http://www.photobusinessforum.com/images/metamerism_sui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708920"/>
            <a:ext cx="4216894" cy="338437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Rectangle 4"/>
          <p:cNvSpPr/>
          <p:nvPr/>
        </p:nvSpPr>
        <p:spPr>
          <a:xfrm>
            <a:off x="5148064" y="3054439"/>
            <a:ext cx="3456384" cy="2246769"/>
          </a:xfrm>
          <a:prstGeom prst="rect">
            <a:avLst/>
          </a:prstGeom>
        </p:spPr>
        <p:txBody>
          <a:bodyPr wrap="square">
            <a:spAutoFit/>
          </a:bodyPr>
          <a:lstStyle/>
          <a:p>
            <a:r>
              <a:rPr lang="en-GB" sz="2000" dirty="0"/>
              <a:t>Two colours that have different spectra look the same to the human eye.</a:t>
            </a:r>
          </a:p>
          <a:p>
            <a:endParaRPr lang="en-GB" sz="2000" dirty="0"/>
          </a:p>
          <a:p>
            <a:r>
              <a:rPr lang="en-GB" sz="2000" dirty="0"/>
              <a:t>They will appear differently in different illuminating conditions</a:t>
            </a:r>
          </a:p>
        </p:txBody>
      </p:sp>
      <p:sp>
        <p:nvSpPr>
          <p:cNvPr id="3" name="TextBox 2"/>
          <p:cNvSpPr txBox="1"/>
          <p:nvPr/>
        </p:nvSpPr>
        <p:spPr>
          <a:xfrm>
            <a:off x="683568" y="1988840"/>
            <a:ext cx="1212191" cy="461665"/>
          </a:xfrm>
          <a:prstGeom prst="rect">
            <a:avLst/>
          </a:prstGeom>
          <a:noFill/>
        </p:spPr>
        <p:txBody>
          <a:bodyPr wrap="none" rtlCol="0">
            <a:spAutoFit/>
          </a:bodyPr>
          <a:lstStyle/>
          <a:p>
            <a:r>
              <a:rPr lang="en-GB" dirty="0"/>
              <a:t>Indoors</a:t>
            </a:r>
          </a:p>
        </p:txBody>
      </p:sp>
      <p:sp>
        <p:nvSpPr>
          <p:cNvPr id="7" name="TextBox 6"/>
          <p:cNvSpPr txBox="1"/>
          <p:nvPr/>
        </p:nvSpPr>
        <p:spPr>
          <a:xfrm>
            <a:off x="2783745" y="1988840"/>
            <a:ext cx="1451038" cy="461665"/>
          </a:xfrm>
          <a:prstGeom prst="rect">
            <a:avLst/>
          </a:prstGeom>
          <a:noFill/>
        </p:spPr>
        <p:txBody>
          <a:bodyPr wrap="none" rtlCol="0">
            <a:spAutoFit/>
          </a:bodyPr>
          <a:lstStyle/>
          <a:p>
            <a:r>
              <a:rPr lang="en-GB" dirty="0"/>
              <a:t>Outdoors</a:t>
            </a:r>
          </a:p>
        </p:txBody>
      </p:sp>
      <p:cxnSp>
        <p:nvCxnSpPr>
          <p:cNvPr id="6" name="Straight Connector 5"/>
          <p:cNvCxnSpPr/>
          <p:nvPr/>
        </p:nvCxnSpPr>
        <p:spPr>
          <a:xfrm>
            <a:off x="2339752" y="1988840"/>
            <a:ext cx="0" cy="41044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4600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t>Colour perception – problems</a:t>
            </a:r>
            <a:br>
              <a:rPr lang="en-GB" altLang="en-US" dirty="0"/>
            </a:br>
            <a:r>
              <a:rPr lang="en-GB" altLang="en-US" sz="2800" dirty="0">
                <a:solidFill>
                  <a:schemeClr val="accent3"/>
                </a:solidFill>
              </a:rPr>
              <a:t>Colour constancy</a:t>
            </a:r>
            <a:endParaRPr lang="en-GB" dirty="0"/>
          </a:p>
        </p:txBody>
      </p:sp>
      <p:pic>
        <p:nvPicPr>
          <p:cNvPr id="110594" name="Picture 2" descr="https://upload.wikimedia.org/wikipedia/commons/thumb/2/27/ColourIllusion2.jpg/800px-ColourIllusion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9" y="1433011"/>
            <a:ext cx="3096344" cy="523634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283968" y="1946443"/>
            <a:ext cx="4518181" cy="3046988"/>
          </a:xfrm>
          <a:prstGeom prst="rect">
            <a:avLst/>
          </a:prstGeom>
        </p:spPr>
        <p:txBody>
          <a:bodyPr wrap="square">
            <a:spAutoFit/>
          </a:bodyPr>
          <a:lstStyle/>
          <a:p>
            <a:r>
              <a:rPr lang="en-GB" sz="2000" dirty="0"/>
              <a:t>In these two pictures, the second card from the left seems to be a stronger shade of pink in the upper one than in the lower one. In fact they are the same colour (since they have the same RGB values), but perception is affected by the colour cast of the surrounding photo.</a:t>
            </a:r>
          </a:p>
          <a:p>
            <a:endParaRPr lang="en-GB" sz="1600" dirty="0"/>
          </a:p>
          <a:p>
            <a:r>
              <a:rPr lang="en-GB" sz="1600" dirty="0"/>
              <a:t>Source: Wikipedia</a:t>
            </a:r>
          </a:p>
        </p:txBody>
      </p:sp>
    </p:spTree>
    <p:extLst>
      <p:ext uri="{BB962C8B-B14F-4D97-AF65-F5344CB8AC3E}">
        <p14:creationId xmlns:p14="http://schemas.microsoft.com/office/powerpoint/2010/main" val="2565570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normAutofit fontScale="90000"/>
          </a:bodyPr>
          <a:lstStyle/>
          <a:p>
            <a:pPr eaLnBrk="1" hangingPunct="1"/>
            <a:r>
              <a:rPr lang="en-GB" altLang="en-US" dirty="0"/>
              <a:t>Sensors: limited spectral resolution</a:t>
            </a:r>
            <a:br>
              <a:rPr lang="en-GB" altLang="en-US" dirty="0"/>
            </a:br>
            <a:r>
              <a:rPr lang="en-GB" altLang="en-US" sz="3100" dirty="0">
                <a:solidFill>
                  <a:schemeClr val="accent3"/>
                </a:solidFill>
              </a:rPr>
              <a:t>Both: human eyes and colour cameras</a:t>
            </a:r>
          </a:p>
        </p:txBody>
      </p:sp>
      <p:grpSp>
        <p:nvGrpSpPr>
          <p:cNvPr id="2" name="Group 3"/>
          <p:cNvGrpSpPr>
            <a:grpSpLocks/>
          </p:cNvGrpSpPr>
          <p:nvPr/>
        </p:nvGrpSpPr>
        <p:grpSpPr bwMode="auto">
          <a:xfrm>
            <a:off x="850900" y="3259138"/>
            <a:ext cx="838200" cy="1981200"/>
            <a:chOff x="480" y="1776"/>
            <a:chExt cx="528" cy="1248"/>
          </a:xfrm>
        </p:grpSpPr>
        <p:sp>
          <p:nvSpPr>
            <p:cNvPr id="32811" name="Freeform 4"/>
            <p:cNvSpPr>
              <a:spLocks/>
            </p:cNvSpPr>
            <p:nvPr/>
          </p:nvSpPr>
          <p:spPr bwMode="auto">
            <a:xfrm>
              <a:off x="480" y="2206"/>
              <a:ext cx="528" cy="818"/>
            </a:xfrm>
            <a:custGeom>
              <a:avLst/>
              <a:gdLst>
                <a:gd name="T0" fmla="*/ 0 w 528"/>
                <a:gd name="T1" fmla="*/ 818 h 818"/>
                <a:gd name="T2" fmla="*/ 25 w 528"/>
                <a:gd name="T3" fmla="*/ 163 h 818"/>
                <a:gd name="T4" fmla="*/ 144 w 528"/>
                <a:gd name="T5" fmla="*/ 50 h 818"/>
                <a:gd name="T6" fmla="*/ 288 w 528"/>
                <a:gd name="T7" fmla="*/ 2 h 818"/>
                <a:gd name="T8" fmla="*/ 432 w 528"/>
                <a:gd name="T9" fmla="*/ 2 h 818"/>
                <a:gd name="T10" fmla="*/ 494 w 528"/>
                <a:gd name="T11" fmla="*/ 0 h 818"/>
                <a:gd name="T12" fmla="*/ 528 w 528"/>
                <a:gd name="T13" fmla="*/ 818 h 818"/>
                <a:gd name="T14" fmla="*/ 0 w 528"/>
                <a:gd name="T15" fmla="*/ 818 h 818"/>
                <a:gd name="T16" fmla="*/ 0 60000 65536"/>
                <a:gd name="T17" fmla="*/ 0 60000 65536"/>
                <a:gd name="T18" fmla="*/ 0 60000 65536"/>
                <a:gd name="T19" fmla="*/ 0 60000 65536"/>
                <a:gd name="T20" fmla="*/ 0 60000 65536"/>
                <a:gd name="T21" fmla="*/ 0 60000 65536"/>
                <a:gd name="T22" fmla="*/ 0 60000 65536"/>
                <a:gd name="T23" fmla="*/ 0 60000 65536"/>
                <a:gd name="T24" fmla="*/ 0 w 528"/>
                <a:gd name="T25" fmla="*/ 0 h 818"/>
                <a:gd name="T26" fmla="*/ 528 w 528"/>
                <a:gd name="T27" fmla="*/ 818 h 8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8" h="818">
                  <a:moveTo>
                    <a:pt x="0" y="818"/>
                  </a:moveTo>
                  <a:lnTo>
                    <a:pt x="25" y="163"/>
                  </a:lnTo>
                  <a:lnTo>
                    <a:pt x="144" y="50"/>
                  </a:lnTo>
                  <a:lnTo>
                    <a:pt x="288" y="2"/>
                  </a:lnTo>
                  <a:lnTo>
                    <a:pt x="432" y="2"/>
                  </a:lnTo>
                  <a:lnTo>
                    <a:pt x="494" y="0"/>
                  </a:lnTo>
                  <a:lnTo>
                    <a:pt x="528" y="818"/>
                  </a:lnTo>
                  <a:lnTo>
                    <a:pt x="0" y="818"/>
                  </a:lnTo>
                  <a:close/>
                </a:path>
              </a:pathLst>
            </a:custGeom>
            <a:solidFill>
              <a:srgbClr val="0000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2812" name="Freeform 5"/>
            <p:cNvSpPr>
              <a:spLocks/>
            </p:cNvSpPr>
            <p:nvPr/>
          </p:nvSpPr>
          <p:spPr bwMode="auto">
            <a:xfrm>
              <a:off x="480" y="1776"/>
              <a:ext cx="528" cy="1248"/>
            </a:xfrm>
            <a:custGeom>
              <a:avLst/>
              <a:gdLst>
                <a:gd name="T0" fmla="*/ 0 w 528"/>
                <a:gd name="T1" fmla="*/ 1248 h 1248"/>
                <a:gd name="T2" fmla="*/ 48 w 528"/>
                <a:gd name="T3" fmla="*/ 0 h 1248"/>
                <a:gd name="T4" fmla="*/ 480 w 528"/>
                <a:gd name="T5" fmla="*/ 0 h 1248"/>
                <a:gd name="T6" fmla="*/ 528 w 528"/>
                <a:gd name="T7" fmla="*/ 1248 h 1248"/>
                <a:gd name="T8" fmla="*/ 0 60000 65536"/>
                <a:gd name="T9" fmla="*/ 0 60000 65536"/>
                <a:gd name="T10" fmla="*/ 0 60000 65536"/>
                <a:gd name="T11" fmla="*/ 0 60000 65536"/>
                <a:gd name="T12" fmla="*/ 0 w 528"/>
                <a:gd name="T13" fmla="*/ 0 h 1248"/>
                <a:gd name="T14" fmla="*/ 528 w 528"/>
                <a:gd name="T15" fmla="*/ 1248 h 1248"/>
              </a:gdLst>
              <a:ahLst/>
              <a:cxnLst>
                <a:cxn ang="T8">
                  <a:pos x="T0" y="T1"/>
                </a:cxn>
                <a:cxn ang="T9">
                  <a:pos x="T2" y="T3"/>
                </a:cxn>
                <a:cxn ang="T10">
                  <a:pos x="T4" y="T5"/>
                </a:cxn>
                <a:cxn ang="T11">
                  <a:pos x="T6" y="T7"/>
                </a:cxn>
              </a:cxnLst>
              <a:rect l="T12" t="T13" r="T14" b="T15"/>
              <a:pathLst>
                <a:path w="528" h="1248">
                  <a:moveTo>
                    <a:pt x="0" y="1248"/>
                  </a:moveTo>
                  <a:lnTo>
                    <a:pt x="48" y="0"/>
                  </a:lnTo>
                  <a:lnTo>
                    <a:pt x="480" y="0"/>
                  </a:lnTo>
                  <a:lnTo>
                    <a:pt x="528" y="1248"/>
                  </a:lnTo>
                </a:path>
              </a:pathLst>
            </a:custGeom>
            <a:noFill/>
            <a:ln w="38100" cap="flat">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 name="Group 6"/>
          <p:cNvGrpSpPr>
            <a:grpSpLocks/>
          </p:cNvGrpSpPr>
          <p:nvPr/>
        </p:nvGrpSpPr>
        <p:grpSpPr bwMode="auto">
          <a:xfrm>
            <a:off x="1689100" y="3259138"/>
            <a:ext cx="838200" cy="1984375"/>
            <a:chOff x="1008" y="1776"/>
            <a:chExt cx="528" cy="1250"/>
          </a:xfrm>
        </p:grpSpPr>
        <p:sp>
          <p:nvSpPr>
            <p:cNvPr id="32809" name="Freeform 7"/>
            <p:cNvSpPr>
              <a:spLocks/>
            </p:cNvSpPr>
            <p:nvPr/>
          </p:nvSpPr>
          <p:spPr bwMode="auto">
            <a:xfrm>
              <a:off x="1008" y="2232"/>
              <a:ext cx="528" cy="794"/>
            </a:xfrm>
            <a:custGeom>
              <a:avLst/>
              <a:gdLst>
                <a:gd name="T0" fmla="*/ 0 w 528"/>
                <a:gd name="T1" fmla="*/ 794 h 794"/>
                <a:gd name="T2" fmla="*/ 33 w 528"/>
                <a:gd name="T3" fmla="*/ 0 h 794"/>
                <a:gd name="T4" fmla="*/ 144 w 528"/>
                <a:gd name="T5" fmla="*/ 26 h 794"/>
                <a:gd name="T6" fmla="*/ 267 w 528"/>
                <a:gd name="T7" fmla="*/ 158 h 794"/>
                <a:gd name="T8" fmla="*/ 349 w 528"/>
                <a:gd name="T9" fmla="*/ 311 h 794"/>
                <a:gd name="T10" fmla="*/ 420 w 528"/>
                <a:gd name="T11" fmla="*/ 352 h 794"/>
                <a:gd name="T12" fmla="*/ 507 w 528"/>
                <a:gd name="T13" fmla="*/ 346 h 794"/>
                <a:gd name="T14" fmla="*/ 528 w 528"/>
                <a:gd name="T15" fmla="*/ 794 h 794"/>
                <a:gd name="T16" fmla="*/ 0 w 528"/>
                <a:gd name="T17" fmla="*/ 794 h 7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8"/>
                <a:gd name="T28" fmla="*/ 0 h 794"/>
                <a:gd name="T29" fmla="*/ 528 w 528"/>
                <a:gd name="T30" fmla="*/ 794 h 79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8" h="794">
                  <a:moveTo>
                    <a:pt x="0" y="794"/>
                  </a:moveTo>
                  <a:lnTo>
                    <a:pt x="33" y="0"/>
                  </a:lnTo>
                  <a:lnTo>
                    <a:pt x="144" y="26"/>
                  </a:lnTo>
                  <a:lnTo>
                    <a:pt x="267" y="158"/>
                  </a:lnTo>
                  <a:lnTo>
                    <a:pt x="349" y="311"/>
                  </a:lnTo>
                  <a:lnTo>
                    <a:pt x="420" y="352"/>
                  </a:lnTo>
                  <a:lnTo>
                    <a:pt x="507" y="346"/>
                  </a:lnTo>
                  <a:lnTo>
                    <a:pt x="528" y="794"/>
                  </a:lnTo>
                  <a:lnTo>
                    <a:pt x="0" y="794"/>
                  </a:lnTo>
                  <a:close/>
                </a:path>
              </a:pathLst>
            </a:cu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2810" name="Freeform 8"/>
            <p:cNvSpPr>
              <a:spLocks/>
            </p:cNvSpPr>
            <p:nvPr/>
          </p:nvSpPr>
          <p:spPr bwMode="auto">
            <a:xfrm>
              <a:off x="1008" y="1776"/>
              <a:ext cx="528" cy="1248"/>
            </a:xfrm>
            <a:custGeom>
              <a:avLst/>
              <a:gdLst>
                <a:gd name="T0" fmla="*/ 0 w 528"/>
                <a:gd name="T1" fmla="*/ 1248 h 1248"/>
                <a:gd name="T2" fmla="*/ 48 w 528"/>
                <a:gd name="T3" fmla="*/ 0 h 1248"/>
                <a:gd name="T4" fmla="*/ 480 w 528"/>
                <a:gd name="T5" fmla="*/ 0 h 1248"/>
                <a:gd name="T6" fmla="*/ 528 w 528"/>
                <a:gd name="T7" fmla="*/ 1248 h 1248"/>
                <a:gd name="T8" fmla="*/ 0 60000 65536"/>
                <a:gd name="T9" fmla="*/ 0 60000 65536"/>
                <a:gd name="T10" fmla="*/ 0 60000 65536"/>
                <a:gd name="T11" fmla="*/ 0 60000 65536"/>
                <a:gd name="T12" fmla="*/ 0 w 528"/>
                <a:gd name="T13" fmla="*/ 0 h 1248"/>
                <a:gd name="T14" fmla="*/ 528 w 528"/>
                <a:gd name="T15" fmla="*/ 1248 h 1248"/>
              </a:gdLst>
              <a:ahLst/>
              <a:cxnLst>
                <a:cxn ang="T8">
                  <a:pos x="T0" y="T1"/>
                </a:cxn>
                <a:cxn ang="T9">
                  <a:pos x="T2" y="T3"/>
                </a:cxn>
                <a:cxn ang="T10">
                  <a:pos x="T4" y="T5"/>
                </a:cxn>
                <a:cxn ang="T11">
                  <a:pos x="T6" y="T7"/>
                </a:cxn>
              </a:cxnLst>
              <a:rect l="T12" t="T13" r="T14" b="T15"/>
              <a:pathLst>
                <a:path w="528" h="1248">
                  <a:moveTo>
                    <a:pt x="0" y="1248"/>
                  </a:moveTo>
                  <a:lnTo>
                    <a:pt x="48" y="0"/>
                  </a:lnTo>
                  <a:lnTo>
                    <a:pt x="480" y="0"/>
                  </a:lnTo>
                  <a:lnTo>
                    <a:pt x="528" y="1248"/>
                  </a:lnTo>
                </a:path>
              </a:pathLst>
            </a:custGeom>
            <a:noFill/>
            <a:ln w="38100" cap="flat">
              <a:solidFill>
                <a:srgbClr val="00FF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4" name="Group 9"/>
          <p:cNvGrpSpPr>
            <a:grpSpLocks/>
          </p:cNvGrpSpPr>
          <p:nvPr/>
        </p:nvGrpSpPr>
        <p:grpSpPr bwMode="auto">
          <a:xfrm>
            <a:off x="2527300" y="3259138"/>
            <a:ext cx="838200" cy="1984375"/>
            <a:chOff x="1536" y="1776"/>
            <a:chExt cx="528" cy="1250"/>
          </a:xfrm>
        </p:grpSpPr>
        <p:sp>
          <p:nvSpPr>
            <p:cNvPr id="32807" name="Freeform 10"/>
            <p:cNvSpPr>
              <a:spLocks/>
            </p:cNvSpPr>
            <p:nvPr/>
          </p:nvSpPr>
          <p:spPr bwMode="auto">
            <a:xfrm>
              <a:off x="1536" y="2222"/>
              <a:ext cx="528" cy="804"/>
            </a:xfrm>
            <a:custGeom>
              <a:avLst/>
              <a:gdLst>
                <a:gd name="T0" fmla="*/ 0 w 528"/>
                <a:gd name="T1" fmla="*/ 804 h 804"/>
                <a:gd name="T2" fmla="*/ 20 w 528"/>
                <a:gd name="T3" fmla="*/ 341 h 804"/>
                <a:gd name="T4" fmla="*/ 208 w 528"/>
                <a:gd name="T5" fmla="*/ 209 h 804"/>
                <a:gd name="T6" fmla="*/ 361 w 528"/>
                <a:gd name="T7" fmla="*/ 102 h 804"/>
                <a:gd name="T8" fmla="*/ 443 w 528"/>
                <a:gd name="T9" fmla="*/ 40 h 804"/>
                <a:gd name="T10" fmla="*/ 499 w 528"/>
                <a:gd name="T11" fmla="*/ 0 h 804"/>
                <a:gd name="T12" fmla="*/ 528 w 528"/>
                <a:gd name="T13" fmla="*/ 804 h 804"/>
                <a:gd name="T14" fmla="*/ 0 w 528"/>
                <a:gd name="T15" fmla="*/ 804 h 804"/>
                <a:gd name="T16" fmla="*/ 0 60000 65536"/>
                <a:gd name="T17" fmla="*/ 0 60000 65536"/>
                <a:gd name="T18" fmla="*/ 0 60000 65536"/>
                <a:gd name="T19" fmla="*/ 0 60000 65536"/>
                <a:gd name="T20" fmla="*/ 0 60000 65536"/>
                <a:gd name="T21" fmla="*/ 0 60000 65536"/>
                <a:gd name="T22" fmla="*/ 0 60000 65536"/>
                <a:gd name="T23" fmla="*/ 0 60000 65536"/>
                <a:gd name="T24" fmla="*/ 0 w 528"/>
                <a:gd name="T25" fmla="*/ 0 h 804"/>
                <a:gd name="T26" fmla="*/ 528 w 528"/>
                <a:gd name="T27" fmla="*/ 804 h 8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8" h="804">
                  <a:moveTo>
                    <a:pt x="0" y="804"/>
                  </a:moveTo>
                  <a:lnTo>
                    <a:pt x="20" y="341"/>
                  </a:lnTo>
                  <a:lnTo>
                    <a:pt x="208" y="209"/>
                  </a:lnTo>
                  <a:lnTo>
                    <a:pt x="361" y="102"/>
                  </a:lnTo>
                  <a:lnTo>
                    <a:pt x="443" y="40"/>
                  </a:lnTo>
                  <a:lnTo>
                    <a:pt x="499" y="0"/>
                  </a:lnTo>
                  <a:lnTo>
                    <a:pt x="528" y="804"/>
                  </a:lnTo>
                  <a:lnTo>
                    <a:pt x="0" y="804"/>
                  </a:lnTo>
                  <a:close/>
                </a:path>
              </a:pathLst>
            </a:custGeom>
            <a:solidFill>
              <a:srgbClr val="FF00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2808" name="Freeform 11"/>
            <p:cNvSpPr>
              <a:spLocks/>
            </p:cNvSpPr>
            <p:nvPr/>
          </p:nvSpPr>
          <p:spPr bwMode="auto">
            <a:xfrm>
              <a:off x="1536" y="1776"/>
              <a:ext cx="528" cy="1248"/>
            </a:xfrm>
            <a:custGeom>
              <a:avLst/>
              <a:gdLst>
                <a:gd name="T0" fmla="*/ 0 w 528"/>
                <a:gd name="T1" fmla="*/ 1248 h 1248"/>
                <a:gd name="T2" fmla="*/ 48 w 528"/>
                <a:gd name="T3" fmla="*/ 0 h 1248"/>
                <a:gd name="T4" fmla="*/ 480 w 528"/>
                <a:gd name="T5" fmla="*/ 0 h 1248"/>
                <a:gd name="T6" fmla="*/ 528 w 528"/>
                <a:gd name="T7" fmla="*/ 1248 h 1248"/>
                <a:gd name="T8" fmla="*/ 0 60000 65536"/>
                <a:gd name="T9" fmla="*/ 0 60000 65536"/>
                <a:gd name="T10" fmla="*/ 0 60000 65536"/>
                <a:gd name="T11" fmla="*/ 0 60000 65536"/>
                <a:gd name="T12" fmla="*/ 0 w 528"/>
                <a:gd name="T13" fmla="*/ 0 h 1248"/>
                <a:gd name="T14" fmla="*/ 528 w 528"/>
                <a:gd name="T15" fmla="*/ 1248 h 1248"/>
              </a:gdLst>
              <a:ahLst/>
              <a:cxnLst>
                <a:cxn ang="T8">
                  <a:pos x="T0" y="T1"/>
                </a:cxn>
                <a:cxn ang="T9">
                  <a:pos x="T2" y="T3"/>
                </a:cxn>
                <a:cxn ang="T10">
                  <a:pos x="T4" y="T5"/>
                </a:cxn>
                <a:cxn ang="T11">
                  <a:pos x="T6" y="T7"/>
                </a:cxn>
              </a:cxnLst>
              <a:rect l="T12" t="T13" r="T14" b="T15"/>
              <a:pathLst>
                <a:path w="528" h="1248">
                  <a:moveTo>
                    <a:pt x="0" y="1248"/>
                  </a:moveTo>
                  <a:lnTo>
                    <a:pt x="48" y="0"/>
                  </a:lnTo>
                  <a:lnTo>
                    <a:pt x="480" y="0"/>
                  </a:lnTo>
                  <a:lnTo>
                    <a:pt x="528" y="1248"/>
                  </a:lnTo>
                </a:path>
              </a:pathLst>
            </a:custGeom>
            <a:noFill/>
            <a:ln w="38100" cap="flat">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2774" name="Group 12"/>
          <p:cNvGrpSpPr>
            <a:grpSpLocks/>
          </p:cNvGrpSpPr>
          <p:nvPr/>
        </p:nvGrpSpPr>
        <p:grpSpPr bwMode="auto">
          <a:xfrm>
            <a:off x="241300" y="2344738"/>
            <a:ext cx="4524375" cy="3232150"/>
            <a:chOff x="96" y="1200"/>
            <a:chExt cx="2850" cy="2036"/>
          </a:xfrm>
        </p:grpSpPr>
        <p:sp>
          <p:nvSpPr>
            <p:cNvPr id="32797" name="Freeform 13"/>
            <p:cNvSpPr>
              <a:spLocks/>
            </p:cNvSpPr>
            <p:nvPr/>
          </p:nvSpPr>
          <p:spPr bwMode="auto">
            <a:xfrm>
              <a:off x="336" y="1968"/>
              <a:ext cx="2112" cy="816"/>
            </a:xfrm>
            <a:custGeom>
              <a:avLst/>
              <a:gdLst>
                <a:gd name="T0" fmla="*/ 0 w 2112"/>
                <a:gd name="T1" fmla="*/ 816 h 816"/>
                <a:gd name="T2" fmla="*/ 288 w 2112"/>
                <a:gd name="T3" fmla="*/ 288 h 816"/>
                <a:gd name="T4" fmla="*/ 816 w 2112"/>
                <a:gd name="T5" fmla="*/ 288 h 816"/>
                <a:gd name="T6" fmla="*/ 1104 w 2112"/>
                <a:gd name="T7" fmla="*/ 624 h 816"/>
                <a:gd name="T8" fmla="*/ 1584 w 2112"/>
                <a:gd name="T9" fmla="*/ 336 h 816"/>
                <a:gd name="T10" fmla="*/ 2112 w 2112"/>
                <a:gd name="T11" fmla="*/ 0 h 816"/>
                <a:gd name="T12" fmla="*/ 0 60000 65536"/>
                <a:gd name="T13" fmla="*/ 0 60000 65536"/>
                <a:gd name="T14" fmla="*/ 0 60000 65536"/>
                <a:gd name="T15" fmla="*/ 0 60000 65536"/>
                <a:gd name="T16" fmla="*/ 0 60000 65536"/>
                <a:gd name="T17" fmla="*/ 0 60000 65536"/>
                <a:gd name="T18" fmla="*/ 0 w 2112"/>
                <a:gd name="T19" fmla="*/ 0 h 816"/>
                <a:gd name="T20" fmla="*/ 2112 w 2112"/>
                <a:gd name="T21" fmla="*/ 816 h 816"/>
              </a:gdLst>
              <a:ahLst/>
              <a:cxnLst>
                <a:cxn ang="T12">
                  <a:pos x="T0" y="T1"/>
                </a:cxn>
                <a:cxn ang="T13">
                  <a:pos x="T2" y="T3"/>
                </a:cxn>
                <a:cxn ang="T14">
                  <a:pos x="T4" y="T5"/>
                </a:cxn>
                <a:cxn ang="T15">
                  <a:pos x="T6" y="T7"/>
                </a:cxn>
                <a:cxn ang="T16">
                  <a:pos x="T8" y="T9"/>
                </a:cxn>
                <a:cxn ang="T17">
                  <a:pos x="T10" y="T11"/>
                </a:cxn>
              </a:cxnLst>
              <a:rect l="T18" t="T19" r="T20" b="T21"/>
              <a:pathLst>
                <a:path w="2112" h="816">
                  <a:moveTo>
                    <a:pt x="0" y="816"/>
                  </a:moveTo>
                  <a:cubicBezTo>
                    <a:pt x="76" y="596"/>
                    <a:pt x="152" y="376"/>
                    <a:pt x="288" y="288"/>
                  </a:cubicBezTo>
                  <a:cubicBezTo>
                    <a:pt x="424" y="200"/>
                    <a:pt x="680" y="232"/>
                    <a:pt x="816" y="288"/>
                  </a:cubicBezTo>
                  <a:cubicBezTo>
                    <a:pt x="952" y="344"/>
                    <a:pt x="976" y="616"/>
                    <a:pt x="1104" y="624"/>
                  </a:cubicBezTo>
                  <a:cubicBezTo>
                    <a:pt x="1232" y="632"/>
                    <a:pt x="1416" y="440"/>
                    <a:pt x="1584" y="336"/>
                  </a:cubicBezTo>
                  <a:cubicBezTo>
                    <a:pt x="1752" y="232"/>
                    <a:pt x="1932" y="116"/>
                    <a:pt x="2112" y="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nvGrpSpPr>
            <p:cNvPr id="32798" name="Group 14"/>
            <p:cNvGrpSpPr>
              <a:grpSpLocks/>
            </p:cNvGrpSpPr>
            <p:nvPr/>
          </p:nvGrpSpPr>
          <p:grpSpPr bwMode="auto">
            <a:xfrm>
              <a:off x="96" y="1200"/>
              <a:ext cx="2850" cy="2036"/>
              <a:chOff x="96" y="1200"/>
              <a:chExt cx="2850" cy="2036"/>
            </a:xfrm>
          </p:grpSpPr>
          <p:sp>
            <p:nvSpPr>
              <p:cNvPr id="32799" name="Text Box 15"/>
              <p:cNvSpPr txBox="1">
                <a:spLocks noChangeArrowheads="1"/>
              </p:cNvSpPr>
              <p:nvPr/>
            </p:nvSpPr>
            <p:spPr bwMode="auto">
              <a:xfrm>
                <a:off x="336" y="3024"/>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400</a:t>
                </a:r>
              </a:p>
            </p:txBody>
          </p:sp>
          <p:sp>
            <p:nvSpPr>
              <p:cNvPr id="32800" name="Text Box 16"/>
              <p:cNvSpPr txBox="1">
                <a:spLocks noChangeArrowheads="1"/>
              </p:cNvSpPr>
              <p:nvPr/>
            </p:nvSpPr>
            <p:spPr bwMode="auto">
              <a:xfrm>
                <a:off x="864" y="3024"/>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500</a:t>
                </a:r>
              </a:p>
            </p:txBody>
          </p:sp>
          <p:sp>
            <p:nvSpPr>
              <p:cNvPr id="32801" name="Text Box 17"/>
              <p:cNvSpPr txBox="1">
                <a:spLocks noChangeArrowheads="1"/>
              </p:cNvSpPr>
              <p:nvPr/>
            </p:nvSpPr>
            <p:spPr bwMode="auto">
              <a:xfrm>
                <a:off x="1392" y="3024"/>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600</a:t>
                </a:r>
              </a:p>
            </p:txBody>
          </p:sp>
          <p:sp>
            <p:nvSpPr>
              <p:cNvPr id="32802" name="Text Box 18"/>
              <p:cNvSpPr txBox="1">
                <a:spLocks noChangeArrowheads="1"/>
              </p:cNvSpPr>
              <p:nvPr/>
            </p:nvSpPr>
            <p:spPr bwMode="auto">
              <a:xfrm>
                <a:off x="1920" y="3024"/>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700</a:t>
                </a:r>
              </a:p>
            </p:txBody>
          </p:sp>
          <p:grpSp>
            <p:nvGrpSpPr>
              <p:cNvPr id="32803" name="Group 19"/>
              <p:cNvGrpSpPr>
                <a:grpSpLocks/>
              </p:cNvGrpSpPr>
              <p:nvPr/>
            </p:nvGrpSpPr>
            <p:grpSpPr bwMode="auto">
              <a:xfrm>
                <a:off x="96" y="1200"/>
                <a:ext cx="2850" cy="1938"/>
                <a:chOff x="96" y="1200"/>
                <a:chExt cx="2850" cy="1938"/>
              </a:xfrm>
            </p:grpSpPr>
            <p:sp>
              <p:nvSpPr>
                <p:cNvPr id="32804" name="Freeform 20"/>
                <p:cNvSpPr>
                  <a:spLocks/>
                </p:cNvSpPr>
                <p:nvPr/>
              </p:nvSpPr>
              <p:spPr bwMode="auto">
                <a:xfrm>
                  <a:off x="288" y="1392"/>
                  <a:ext cx="2208" cy="1632"/>
                </a:xfrm>
                <a:custGeom>
                  <a:avLst/>
                  <a:gdLst>
                    <a:gd name="T0" fmla="*/ 2208 w 1440"/>
                    <a:gd name="T1" fmla="*/ 1632 h 1440"/>
                    <a:gd name="T2" fmla="*/ 0 w 1440"/>
                    <a:gd name="T3" fmla="*/ 1632 h 1440"/>
                    <a:gd name="T4" fmla="*/ 0 w 1440"/>
                    <a:gd name="T5" fmla="*/ 0 h 1440"/>
                    <a:gd name="T6" fmla="*/ 0 60000 65536"/>
                    <a:gd name="T7" fmla="*/ 0 60000 65536"/>
                    <a:gd name="T8" fmla="*/ 0 60000 65536"/>
                    <a:gd name="T9" fmla="*/ 0 w 1440"/>
                    <a:gd name="T10" fmla="*/ 0 h 1440"/>
                    <a:gd name="T11" fmla="*/ 1440 w 1440"/>
                    <a:gd name="T12" fmla="*/ 1440 h 1440"/>
                  </a:gdLst>
                  <a:ahLst/>
                  <a:cxnLst>
                    <a:cxn ang="T6">
                      <a:pos x="T0" y="T1"/>
                    </a:cxn>
                    <a:cxn ang="T7">
                      <a:pos x="T2" y="T3"/>
                    </a:cxn>
                    <a:cxn ang="T8">
                      <a:pos x="T4" y="T5"/>
                    </a:cxn>
                  </a:cxnLst>
                  <a:rect l="T9" t="T10" r="T11" b="T12"/>
                  <a:pathLst>
                    <a:path w="1440" h="1440">
                      <a:moveTo>
                        <a:pt x="1440" y="1440"/>
                      </a:moveTo>
                      <a:lnTo>
                        <a:pt x="0" y="1440"/>
                      </a:lnTo>
                      <a:lnTo>
                        <a:pt x="0" y="0"/>
                      </a:lnTo>
                    </a:path>
                  </a:pathLst>
                </a:custGeom>
                <a:noFill/>
                <a:ln w="25400">
                  <a:solidFill>
                    <a:schemeClr val="tx1"/>
                  </a:solidFill>
                  <a:round/>
                  <a:headEnd type="stealth" w="med" len="lg"/>
                  <a:tailEnd type="stealth" w="med" len="lg"/>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2805" name="Text Box 21"/>
                <p:cNvSpPr txBox="1">
                  <a:spLocks noChangeArrowheads="1"/>
                </p:cNvSpPr>
                <p:nvPr/>
              </p:nvSpPr>
              <p:spPr bwMode="auto">
                <a:xfrm>
                  <a:off x="2496" y="2926"/>
                  <a:ext cx="4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latin typeface="Symbol" pitchFamily="18" charset="2"/>
                    </a:rPr>
                    <a:t>l</a:t>
                  </a:r>
                  <a:r>
                    <a:rPr lang="en-GB" altLang="en-US" sz="1600"/>
                    <a:t>(nm)</a:t>
                  </a:r>
                </a:p>
              </p:txBody>
            </p:sp>
            <p:sp>
              <p:nvSpPr>
                <p:cNvPr id="32806" name="Text Box 22"/>
                <p:cNvSpPr txBox="1">
                  <a:spLocks noChangeArrowheads="1"/>
                </p:cNvSpPr>
                <p:nvPr/>
              </p:nvSpPr>
              <p:spPr bwMode="auto">
                <a:xfrm>
                  <a:off x="96" y="1200"/>
                  <a:ext cx="35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S</a:t>
                  </a:r>
                  <a:r>
                    <a:rPr lang="en-GB" altLang="en-US" sz="1600">
                      <a:latin typeface="Symbol" pitchFamily="18" charset="2"/>
                    </a:rPr>
                    <a:t>(l)</a:t>
                  </a:r>
                  <a:endParaRPr lang="en-GB" altLang="en-US" sz="1600"/>
                </a:p>
              </p:txBody>
            </p:sp>
          </p:grpSp>
        </p:grpSp>
      </p:grpSp>
      <p:grpSp>
        <p:nvGrpSpPr>
          <p:cNvPr id="8" name="Group 23"/>
          <p:cNvGrpSpPr>
            <a:grpSpLocks/>
          </p:cNvGrpSpPr>
          <p:nvPr/>
        </p:nvGrpSpPr>
        <p:grpSpPr bwMode="auto">
          <a:xfrm>
            <a:off x="5194300" y="3259138"/>
            <a:ext cx="838200" cy="1981200"/>
            <a:chOff x="3216" y="1776"/>
            <a:chExt cx="528" cy="1248"/>
          </a:xfrm>
        </p:grpSpPr>
        <p:sp>
          <p:nvSpPr>
            <p:cNvPr id="32795" name="Freeform 24"/>
            <p:cNvSpPr>
              <a:spLocks/>
            </p:cNvSpPr>
            <p:nvPr/>
          </p:nvSpPr>
          <p:spPr bwMode="auto">
            <a:xfrm>
              <a:off x="3216" y="2105"/>
              <a:ext cx="528" cy="919"/>
            </a:xfrm>
            <a:custGeom>
              <a:avLst/>
              <a:gdLst>
                <a:gd name="T0" fmla="*/ 0 w 528"/>
                <a:gd name="T1" fmla="*/ 919 h 919"/>
                <a:gd name="T2" fmla="*/ 36 w 528"/>
                <a:gd name="T3" fmla="*/ 0 h 919"/>
                <a:gd name="T4" fmla="*/ 128 w 528"/>
                <a:gd name="T5" fmla="*/ 15 h 919"/>
                <a:gd name="T6" fmla="*/ 276 w 528"/>
                <a:gd name="T7" fmla="*/ 158 h 919"/>
                <a:gd name="T8" fmla="*/ 424 w 528"/>
                <a:gd name="T9" fmla="*/ 291 h 919"/>
                <a:gd name="T10" fmla="*/ 500 w 528"/>
                <a:gd name="T11" fmla="*/ 332 h 919"/>
                <a:gd name="T12" fmla="*/ 528 w 528"/>
                <a:gd name="T13" fmla="*/ 919 h 919"/>
                <a:gd name="T14" fmla="*/ 0 w 528"/>
                <a:gd name="T15" fmla="*/ 919 h 919"/>
                <a:gd name="T16" fmla="*/ 0 60000 65536"/>
                <a:gd name="T17" fmla="*/ 0 60000 65536"/>
                <a:gd name="T18" fmla="*/ 0 60000 65536"/>
                <a:gd name="T19" fmla="*/ 0 60000 65536"/>
                <a:gd name="T20" fmla="*/ 0 60000 65536"/>
                <a:gd name="T21" fmla="*/ 0 60000 65536"/>
                <a:gd name="T22" fmla="*/ 0 60000 65536"/>
                <a:gd name="T23" fmla="*/ 0 60000 65536"/>
                <a:gd name="T24" fmla="*/ 0 w 528"/>
                <a:gd name="T25" fmla="*/ 0 h 919"/>
                <a:gd name="T26" fmla="*/ 528 w 528"/>
                <a:gd name="T27" fmla="*/ 919 h 9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8" h="919">
                  <a:moveTo>
                    <a:pt x="0" y="919"/>
                  </a:moveTo>
                  <a:lnTo>
                    <a:pt x="36" y="0"/>
                  </a:lnTo>
                  <a:lnTo>
                    <a:pt x="128" y="15"/>
                  </a:lnTo>
                  <a:lnTo>
                    <a:pt x="276" y="158"/>
                  </a:lnTo>
                  <a:lnTo>
                    <a:pt x="424" y="291"/>
                  </a:lnTo>
                  <a:lnTo>
                    <a:pt x="500" y="332"/>
                  </a:lnTo>
                  <a:lnTo>
                    <a:pt x="528" y="919"/>
                  </a:lnTo>
                  <a:lnTo>
                    <a:pt x="0" y="919"/>
                  </a:lnTo>
                  <a:close/>
                </a:path>
              </a:pathLst>
            </a:custGeom>
            <a:solidFill>
              <a:srgbClr val="0000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2796" name="Freeform 25"/>
            <p:cNvSpPr>
              <a:spLocks/>
            </p:cNvSpPr>
            <p:nvPr/>
          </p:nvSpPr>
          <p:spPr bwMode="auto">
            <a:xfrm>
              <a:off x="3216" y="1776"/>
              <a:ext cx="528" cy="1248"/>
            </a:xfrm>
            <a:custGeom>
              <a:avLst/>
              <a:gdLst>
                <a:gd name="T0" fmla="*/ 0 w 528"/>
                <a:gd name="T1" fmla="*/ 1248 h 1248"/>
                <a:gd name="T2" fmla="*/ 48 w 528"/>
                <a:gd name="T3" fmla="*/ 0 h 1248"/>
                <a:gd name="T4" fmla="*/ 480 w 528"/>
                <a:gd name="T5" fmla="*/ 0 h 1248"/>
                <a:gd name="T6" fmla="*/ 528 w 528"/>
                <a:gd name="T7" fmla="*/ 1248 h 1248"/>
                <a:gd name="T8" fmla="*/ 0 60000 65536"/>
                <a:gd name="T9" fmla="*/ 0 60000 65536"/>
                <a:gd name="T10" fmla="*/ 0 60000 65536"/>
                <a:gd name="T11" fmla="*/ 0 60000 65536"/>
                <a:gd name="T12" fmla="*/ 0 w 528"/>
                <a:gd name="T13" fmla="*/ 0 h 1248"/>
                <a:gd name="T14" fmla="*/ 528 w 528"/>
                <a:gd name="T15" fmla="*/ 1248 h 1248"/>
              </a:gdLst>
              <a:ahLst/>
              <a:cxnLst>
                <a:cxn ang="T8">
                  <a:pos x="T0" y="T1"/>
                </a:cxn>
                <a:cxn ang="T9">
                  <a:pos x="T2" y="T3"/>
                </a:cxn>
                <a:cxn ang="T10">
                  <a:pos x="T4" y="T5"/>
                </a:cxn>
                <a:cxn ang="T11">
                  <a:pos x="T6" y="T7"/>
                </a:cxn>
              </a:cxnLst>
              <a:rect l="T12" t="T13" r="T14" b="T15"/>
              <a:pathLst>
                <a:path w="528" h="1248">
                  <a:moveTo>
                    <a:pt x="0" y="1248"/>
                  </a:moveTo>
                  <a:lnTo>
                    <a:pt x="48" y="0"/>
                  </a:lnTo>
                  <a:lnTo>
                    <a:pt x="480" y="0"/>
                  </a:lnTo>
                  <a:lnTo>
                    <a:pt x="528" y="1248"/>
                  </a:lnTo>
                </a:path>
              </a:pathLst>
            </a:custGeom>
            <a:noFill/>
            <a:ln w="38100" cap="flat">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9" name="Group 26"/>
          <p:cNvGrpSpPr>
            <a:grpSpLocks/>
          </p:cNvGrpSpPr>
          <p:nvPr/>
        </p:nvGrpSpPr>
        <p:grpSpPr bwMode="auto">
          <a:xfrm>
            <a:off x="6032500" y="3259138"/>
            <a:ext cx="838200" cy="1984375"/>
            <a:chOff x="3744" y="1776"/>
            <a:chExt cx="528" cy="1250"/>
          </a:xfrm>
        </p:grpSpPr>
        <p:sp>
          <p:nvSpPr>
            <p:cNvPr id="32793" name="Freeform 27"/>
            <p:cNvSpPr>
              <a:spLocks/>
            </p:cNvSpPr>
            <p:nvPr/>
          </p:nvSpPr>
          <p:spPr bwMode="auto">
            <a:xfrm>
              <a:off x="3744" y="2350"/>
              <a:ext cx="528" cy="676"/>
            </a:xfrm>
            <a:custGeom>
              <a:avLst/>
              <a:gdLst>
                <a:gd name="T0" fmla="*/ 0 w 528"/>
                <a:gd name="T1" fmla="*/ 676 h 676"/>
                <a:gd name="T2" fmla="*/ 23 w 528"/>
                <a:gd name="T3" fmla="*/ 107 h 676"/>
                <a:gd name="T4" fmla="*/ 181 w 528"/>
                <a:gd name="T5" fmla="*/ 132 h 676"/>
                <a:gd name="T6" fmla="*/ 267 w 528"/>
                <a:gd name="T7" fmla="*/ 40 h 676"/>
                <a:gd name="T8" fmla="*/ 400 w 528"/>
                <a:gd name="T9" fmla="*/ 0 h 676"/>
                <a:gd name="T10" fmla="*/ 502 w 528"/>
                <a:gd name="T11" fmla="*/ 10 h 676"/>
                <a:gd name="T12" fmla="*/ 507 w 528"/>
                <a:gd name="T13" fmla="*/ 228 h 676"/>
                <a:gd name="T14" fmla="*/ 528 w 528"/>
                <a:gd name="T15" fmla="*/ 676 h 676"/>
                <a:gd name="T16" fmla="*/ 0 w 528"/>
                <a:gd name="T17" fmla="*/ 676 h 6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8"/>
                <a:gd name="T28" fmla="*/ 0 h 676"/>
                <a:gd name="T29" fmla="*/ 528 w 528"/>
                <a:gd name="T30" fmla="*/ 676 h 6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8" h="676">
                  <a:moveTo>
                    <a:pt x="0" y="676"/>
                  </a:moveTo>
                  <a:lnTo>
                    <a:pt x="23" y="107"/>
                  </a:lnTo>
                  <a:lnTo>
                    <a:pt x="181" y="132"/>
                  </a:lnTo>
                  <a:lnTo>
                    <a:pt x="267" y="40"/>
                  </a:lnTo>
                  <a:lnTo>
                    <a:pt x="400" y="0"/>
                  </a:lnTo>
                  <a:lnTo>
                    <a:pt x="502" y="10"/>
                  </a:lnTo>
                  <a:lnTo>
                    <a:pt x="507" y="228"/>
                  </a:lnTo>
                  <a:lnTo>
                    <a:pt x="528" y="676"/>
                  </a:lnTo>
                  <a:lnTo>
                    <a:pt x="0" y="676"/>
                  </a:lnTo>
                  <a:close/>
                </a:path>
              </a:pathLst>
            </a:cu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2794" name="Freeform 28"/>
            <p:cNvSpPr>
              <a:spLocks/>
            </p:cNvSpPr>
            <p:nvPr/>
          </p:nvSpPr>
          <p:spPr bwMode="auto">
            <a:xfrm>
              <a:off x="3744" y="1776"/>
              <a:ext cx="528" cy="1248"/>
            </a:xfrm>
            <a:custGeom>
              <a:avLst/>
              <a:gdLst>
                <a:gd name="T0" fmla="*/ 0 w 528"/>
                <a:gd name="T1" fmla="*/ 1248 h 1248"/>
                <a:gd name="T2" fmla="*/ 48 w 528"/>
                <a:gd name="T3" fmla="*/ 0 h 1248"/>
                <a:gd name="T4" fmla="*/ 480 w 528"/>
                <a:gd name="T5" fmla="*/ 0 h 1248"/>
                <a:gd name="T6" fmla="*/ 528 w 528"/>
                <a:gd name="T7" fmla="*/ 1248 h 1248"/>
                <a:gd name="T8" fmla="*/ 0 60000 65536"/>
                <a:gd name="T9" fmla="*/ 0 60000 65536"/>
                <a:gd name="T10" fmla="*/ 0 60000 65536"/>
                <a:gd name="T11" fmla="*/ 0 60000 65536"/>
                <a:gd name="T12" fmla="*/ 0 w 528"/>
                <a:gd name="T13" fmla="*/ 0 h 1248"/>
                <a:gd name="T14" fmla="*/ 528 w 528"/>
                <a:gd name="T15" fmla="*/ 1248 h 1248"/>
              </a:gdLst>
              <a:ahLst/>
              <a:cxnLst>
                <a:cxn ang="T8">
                  <a:pos x="T0" y="T1"/>
                </a:cxn>
                <a:cxn ang="T9">
                  <a:pos x="T2" y="T3"/>
                </a:cxn>
                <a:cxn ang="T10">
                  <a:pos x="T4" y="T5"/>
                </a:cxn>
                <a:cxn ang="T11">
                  <a:pos x="T6" y="T7"/>
                </a:cxn>
              </a:cxnLst>
              <a:rect l="T12" t="T13" r="T14" b="T15"/>
              <a:pathLst>
                <a:path w="528" h="1248">
                  <a:moveTo>
                    <a:pt x="0" y="1248"/>
                  </a:moveTo>
                  <a:lnTo>
                    <a:pt x="48" y="0"/>
                  </a:lnTo>
                  <a:lnTo>
                    <a:pt x="480" y="0"/>
                  </a:lnTo>
                  <a:lnTo>
                    <a:pt x="528" y="1248"/>
                  </a:lnTo>
                </a:path>
              </a:pathLst>
            </a:custGeom>
            <a:noFill/>
            <a:ln w="38100" cap="flat">
              <a:solidFill>
                <a:srgbClr val="00FF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10" name="Group 29"/>
          <p:cNvGrpSpPr>
            <a:grpSpLocks/>
          </p:cNvGrpSpPr>
          <p:nvPr/>
        </p:nvGrpSpPr>
        <p:grpSpPr bwMode="auto">
          <a:xfrm>
            <a:off x="6870700" y="3259138"/>
            <a:ext cx="838200" cy="1984375"/>
            <a:chOff x="4272" y="1776"/>
            <a:chExt cx="528" cy="1250"/>
          </a:xfrm>
        </p:grpSpPr>
        <p:sp>
          <p:nvSpPr>
            <p:cNvPr id="32791" name="Freeform 30"/>
            <p:cNvSpPr>
              <a:spLocks/>
            </p:cNvSpPr>
            <p:nvPr/>
          </p:nvSpPr>
          <p:spPr bwMode="auto">
            <a:xfrm>
              <a:off x="4272" y="2391"/>
              <a:ext cx="528" cy="635"/>
            </a:xfrm>
            <a:custGeom>
              <a:avLst/>
              <a:gdLst>
                <a:gd name="T0" fmla="*/ 0 w 528"/>
                <a:gd name="T1" fmla="*/ 635 h 635"/>
                <a:gd name="T2" fmla="*/ 30 w 528"/>
                <a:gd name="T3" fmla="*/ 0 h 635"/>
                <a:gd name="T4" fmla="*/ 152 w 528"/>
                <a:gd name="T5" fmla="*/ 20 h 635"/>
                <a:gd name="T6" fmla="*/ 300 w 528"/>
                <a:gd name="T7" fmla="*/ 10 h 635"/>
                <a:gd name="T8" fmla="*/ 438 w 528"/>
                <a:gd name="T9" fmla="*/ 20 h 635"/>
                <a:gd name="T10" fmla="*/ 504 w 528"/>
                <a:gd name="T11" fmla="*/ 30 h 635"/>
                <a:gd name="T12" fmla="*/ 528 w 528"/>
                <a:gd name="T13" fmla="*/ 635 h 635"/>
                <a:gd name="T14" fmla="*/ 0 w 528"/>
                <a:gd name="T15" fmla="*/ 635 h 635"/>
                <a:gd name="T16" fmla="*/ 0 60000 65536"/>
                <a:gd name="T17" fmla="*/ 0 60000 65536"/>
                <a:gd name="T18" fmla="*/ 0 60000 65536"/>
                <a:gd name="T19" fmla="*/ 0 60000 65536"/>
                <a:gd name="T20" fmla="*/ 0 60000 65536"/>
                <a:gd name="T21" fmla="*/ 0 60000 65536"/>
                <a:gd name="T22" fmla="*/ 0 60000 65536"/>
                <a:gd name="T23" fmla="*/ 0 60000 65536"/>
                <a:gd name="T24" fmla="*/ 0 w 528"/>
                <a:gd name="T25" fmla="*/ 0 h 635"/>
                <a:gd name="T26" fmla="*/ 528 w 528"/>
                <a:gd name="T27" fmla="*/ 635 h 6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8" h="635">
                  <a:moveTo>
                    <a:pt x="0" y="635"/>
                  </a:moveTo>
                  <a:lnTo>
                    <a:pt x="30" y="0"/>
                  </a:lnTo>
                  <a:lnTo>
                    <a:pt x="152" y="20"/>
                  </a:lnTo>
                  <a:lnTo>
                    <a:pt x="300" y="10"/>
                  </a:lnTo>
                  <a:lnTo>
                    <a:pt x="438" y="20"/>
                  </a:lnTo>
                  <a:lnTo>
                    <a:pt x="504" y="30"/>
                  </a:lnTo>
                  <a:lnTo>
                    <a:pt x="528" y="635"/>
                  </a:lnTo>
                  <a:lnTo>
                    <a:pt x="0" y="635"/>
                  </a:lnTo>
                  <a:close/>
                </a:path>
              </a:pathLst>
            </a:custGeom>
            <a:solidFill>
              <a:srgbClr val="FF00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2792" name="Freeform 31"/>
            <p:cNvSpPr>
              <a:spLocks/>
            </p:cNvSpPr>
            <p:nvPr/>
          </p:nvSpPr>
          <p:spPr bwMode="auto">
            <a:xfrm>
              <a:off x="4272" y="1776"/>
              <a:ext cx="528" cy="1248"/>
            </a:xfrm>
            <a:custGeom>
              <a:avLst/>
              <a:gdLst>
                <a:gd name="T0" fmla="*/ 0 w 528"/>
                <a:gd name="T1" fmla="*/ 1248 h 1248"/>
                <a:gd name="T2" fmla="*/ 48 w 528"/>
                <a:gd name="T3" fmla="*/ 0 h 1248"/>
                <a:gd name="T4" fmla="*/ 480 w 528"/>
                <a:gd name="T5" fmla="*/ 0 h 1248"/>
                <a:gd name="T6" fmla="*/ 528 w 528"/>
                <a:gd name="T7" fmla="*/ 1248 h 1248"/>
                <a:gd name="T8" fmla="*/ 0 60000 65536"/>
                <a:gd name="T9" fmla="*/ 0 60000 65536"/>
                <a:gd name="T10" fmla="*/ 0 60000 65536"/>
                <a:gd name="T11" fmla="*/ 0 60000 65536"/>
                <a:gd name="T12" fmla="*/ 0 w 528"/>
                <a:gd name="T13" fmla="*/ 0 h 1248"/>
                <a:gd name="T14" fmla="*/ 528 w 528"/>
                <a:gd name="T15" fmla="*/ 1248 h 1248"/>
              </a:gdLst>
              <a:ahLst/>
              <a:cxnLst>
                <a:cxn ang="T8">
                  <a:pos x="T0" y="T1"/>
                </a:cxn>
                <a:cxn ang="T9">
                  <a:pos x="T2" y="T3"/>
                </a:cxn>
                <a:cxn ang="T10">
                  <a:pos x="T4" y="T5"/>
                </a:cxn>
                <a:cxn ang="T11">
                  <a:pos x="T6" y="T7"/>
                </a:cxn>
              </a:cxnLst>
              <a:rect l="T12" t="T13" r="T14" b="T15"/>
              <a:pathLst>
                <a:path w="528" h="1248">
                  <a:moveTo>
                    <a:pt x="0" y="1248"/>
                  </a:moveTo>
                  <a:lnTo>
                    <a:pt x="48" y="0"/>
                  </a:lnTo>
                  <a:lnTo>
                    <a:pt x="480" y="0"/>
                  </a:lnTo>
                  <a:lnTo>
                    <a:pt x="528" y="1248"/>
                  </a:lnTo>
                </a:path>
              </a:pathLst>
            </a:custGeom>
            <a:noFill/>
            <a:ln w="38100" cap="flat">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2778" name="Group 32"/>
          <p:cNvGrpSpPr>
            <a:grpSpLocks/>
          </p:cNvGrpSpPr>
          <p:nvPr/>
        </p:nvGrpSpPr>
        <p:grpSpPr bwMode="auto">
          <a:xfrm>
            <a:off x="4584700" y="2344738"/>
            <a:ext cx="4524375" cy="3232150"/>
            <a:chOff x="2832" y="1200"/>
            <a:chExt cx="2850" cy="2036"/>
          </a:xfrm>
        </p:grpSpPr>
        <p:sp>
          <p:nvSpPr>
            <p:cNvPr id="32782" name="Freeform 33"/>
            <p:cNvSpPr>
              <a:spLocks/>
            </p:cNvSpPr>
            <p:nvPr/>
          </p:nvSpPr>
          <p:spPr bwMode="auto">
            <a:xfrm>
              <a:off x="3084" y="2093"/>
              <a:ext cx="2136" cy="496"/>
            </a:xfrm>
            <a:custGeom>
              <a:avLst/>
              <a:gdLst>
                <a:gd name="T0" fmla="*/ 0 w 2136"/>
                <a:gd name="T1" fmla="*/ 22 h 496"/>
                <a:gd name="T2" fmla="*/ 250 w 2136"/>
                <a:gd name="T3" fmla="*/ 33 h 496"/>
                <a:gd name="T4" fmla="*/ 448 w 2136"/>
                <a:gd name="T5" fmla="*/ 221 h 496"/>
                <a:gd name="T6" fmla="*/ 617 w 2136"/>
                <a:gd name="T7" fmla="*/ 344 h 496"/>
                <a:gd name="T8" fmla="*/ 810 w 2136"/>
                <a:gd name="T9" fmla="*/ 384 h 496"/>
                <a:gd name="T10" fmla="*/ 1035 w 2136"/>
                <a:gd name="T11" fmla="*/ 257 h 496"/>
                <a:gd name="T12" fmla="*/ 1300 w 2136"/>
                <a:gd name="T13" fmla="*/ 308 h 496"/>
                <a:gd name="T14" fmla="*/ 1555 w 2136"/>
                <a:gd name="T15" fmla="*/ 313 h 496"/>
                <a:gd name="T16" fmla="*/ 1820 w 2136"/>
                <a:gd name="T17" fmla="*/ 344 h 496"/>
                <a:gd name="T18" fmla="*/ 2136 w 2136"/>
                <a:gd name="T19" fmla="*/ 496 h 4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36"/>
                <a:gd name="T31" fmla="*/ 0 h 496"/>
                <a:gd name="T32" fmla="*/ 2136 w 2136"/>
                <a:gd name="T33" fmla="*/ 496 h 4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36" h="496">
                  <a:moveTo>
                    <a:pt x="0" y="22"/>
                  </a:moveTo>
                  <a:cubicBezTo>
                    <a:pt x="42" y="24"/>
                    <a:pt x="175" y="0"/>
                    <a:pt x="250" y="33"/>
                  </a:cubicBezTo>
                  <a:cubicBezTo>
                    <a:pt x="325" y="66"/>
                    <a:pt x="387" y="169"/>
                    <a:pt x="448" y="221"/>
                  </a:cubicBezTo>
                  <a:cubicBezTo>
                    <a:pt x="509" y="273"/>
                    <a:pt x="557" y="317"/>
                    <a:pt x="617" y="344"/>
                  </a:cubicBezTo>
                  <a:cubicBezTo>
                    <a:pt x="677" y="371"/>
                    <a:pt x="740" y="398"/>
                    <a:pt x="810" y="384"/>
                  </a:cubicBezTo>
                  <a:cubicBezTo>
                    <a:pt x="880" y="370"/>
                    <a:pt x="953" y="270"/>
                    <a:pt x="1035" y="257"/>
                  </a:cubicBezTo>
                  <a:cubicBezTo>
                    <a:pt x="1117" y="244"/>
                    <a:pt x="1213" y="299"/>
                    <a:pt x="1300" y="308"/>
                  </a:cubicBezTo>
                  <a:cubicBezTo>
                    <a:pt x="1387" y="317"/>
                    <a:pt x="1468" y="307"/>
                    <a:pt x="1555" y="313"/>
                  </a:cubicBezTo>
                  <a:cubicBezTo>
                    <a:pt x="1642" y="319"/>
                    <a:pt x="1723" y="314"/>
                    <a:pt x="1820" y="344"/>
                  </a:cubicBezTo>
                  <a:cubicBezTo>
                    <a:pt x="1917" y="374"/>
                    <a:pt x="2070" y="464"/>
                    <a:pt x="2136" y="496"/>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nvGrpSpPr>
            <p:cNvPr id="32783" name="Group 34"/>
            <p:cNvGrpSpPr>
              <a:grpSpLocks/>
            </p:cNvGrpSpPr>
            <p:nvPr/>
          </p:nvGrpSpPr>
          <p:grpSpPr bwMode="auto">
            <a:xfrm>
              <a:off x="2832" y="1200"/>
              <a:ext cx="2850" cy="2036"/>
              <a:chOff x="2832" y="1200"/>
              <a:chExt cx="2850" cy="2036"/>
            </a:xfrm>
          </p:grpSpPr>
          <p:sp>
            <p:nvSpPr>
              <p:cNvPr id="32784" name="Freeform 35"/>
              <p:cNvSpPr>
                <a:spLocks/>
              </p:cNvSpPr>
              <p:nvPr/>
            </p:nvSpPr>
            <p:spPr bwMode="auto">
              <a:xfrm>
                <a:off x="3024" y="1392"/>
                <a:ext cx="2208" cy="1632"/>
              </a:xfrm>
              <a:custGeom>
                <a:avLst/>
                <a:gdLst>
                  <a:gd name="T0" fmla="*/ 2208 w 1440"/>
                  <a:gd name="T1" fmla="*/ 1632 h 1440"/>
                  <a:gd name="T2" fmla="*/ 0 w 1440"/>
                  <a:gd name="T3" fmla="*/ 1632 h 1440"/>
                  <a:gd name="T4" fmla="*/ 0 w 1440"/>
                  <a:gd name="T5" fmla="*/ 0 h 1440"/>
                  <a:gd name="T6" fmla="*/ 0 60000 65536"/>
                  <a:gd name="T7" fmla="*/ 0 60000 65536"/>
                  <a:gd name="T8" fmla="*/ 0 60000 65536"/>
                  <a:gd name="T9" fmla="*/ 0 w 1440"/>
                  <a:gd name="T10" fmla="*/ 0 h 1440"/>
                  <a:gd name="T11" fmla="*/ 1440 w 1440"/>
                  <a:gd name="T12" fmla="*/ 1440 h 1440"/>
                </a:gdLst>
                <a:ahLst/>
                <a:cxnLst>
                  <a:cxn ang="T6">
                    <a:pos x="T0" y="T1"/>
                  </a:cxn>
                  <a:cxn ang="T7">
                    <a:pos x="T2" y="T3"/>
                  </a:cxn>
                  <a:cxn ang="T8">
                    <a:pos x="T4" y="T5"/>
                  </a:cxn>
                </a:cxnLst>
                <a:rect l="T9" t="T10" r="T11" b="T12"/>
                <a:pathLst>
                  <a:path w="1440" h="1440">
                    <a:moveTo>
                      <a:pt x="1440" y="1440"/>
                    </a:moveTo>
                    <a:lnTo>
                      <a:pt x="0" y="1440"/>
                    </a:lnTo>
                    <a:lnTo>
                      <a:pt x="0" y="0"/>
                    </a:lnTo>
                  </a:path>
                </a:pathLst>
              </a:custGeom>
              <a:noFill/>
              <a:ln w="25400">
                <a:solidFill>
                  <a:schemeClr val="tx1"/>
                </a:solidFill>
                <a:round/>
                <a:headEnd type="stealth" w="med" len="lg"/>
                <a:tailEnd type="stealth" w="med" len="lg"/>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2785" name="Text Box 36"/>
              <p:cNvSpPr txBox="1">
                <a:spLocks noChangeArrowheads="1"/>
              </p:cNvSpPr>
              <p:nvPr/>
            </p:nvSpPr>
            <p:spPr bwMode="auto">
              <a:xfrm>
                <a:off x="3072" y="3024"/>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400</a:t>
                </a:r>
              </a:p>
            </p:txBody>
          </p:sp>
          <p:sp>
            <p:nvSpPr>
              <p:cNvPr id="32786" name="Text Box 37"/>
              <p:cNvSpPr txBox="1">
                <a:spLocks noChangeArrowheads="1"/>
              </p:cNvSpPr>
              <p:nvPr/>
            </p:nvSpPr>
            <p:spPr bwMode="auto">
              <a:xfrm>
                <a:off x="3600" y="3024"/>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500</a:t>
                </a:r>
              </a:p>
            </p:txBody>
          </p:sp>
          <p:sp>
            <p:nvSpPr>
              <p:cNvPr id="32787" name="Text Box 38"/>
              <p:cNvSpPr txBox="1">
                <a:spLocks noChangeArrowheads="1"/>
              </p:cNvSpPr>
              <p:nvPr/>
            </p:nvSpPr>
            <p:spPr bwMode="auto">
              <a:xfrm>
                <a:off x="4128" y="3024"/>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600</a:t>
                </a:r>
              </a:p>
            </p:txBody>
          </p:sp>
          <p:sp>
            <p:nvSpPr>
              <p:cNvPr id="32788" name="Text Box 39"/>
              <p:cNvSpPr txBox="1">
                <a:spLocks noChangeArrowheads="1"/>
              </p:cNvSpPr>
              <p:nvPr/>
            </p:nvSpPr>
            <p:spPr bwMode="auto">
              <a:xfrm>
                <a:off x="4656" y="3024"/>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700</a:t>
                </a:r>
              </a:p>
            </p:txBody>
          </p:sp>
          <p:sp>
            <p:nvSpPr>
              <p:cNvPr id="32789" name="Text Box 40"/>
              <p:cNvSpPr txBox="1">
                <a:spLocks noChangeArrowheads="1"/>
              </p:cNvSpPr>
              <p:nvPr/>
            </p:nvSpPr>
            <p:spPr bwMode="auto">
              <a:xfrm>
                <a:off x="5232" y="2926"/>
                <a:ext cx="4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latin typeface="Symbol" pitchFamily="18" charset="2"/>
                  </a:rPr>
                  <a:t>l</a:t>
                </a:r>
                <a:r>
                  <a:rPr lang="en-GB" altLang="en-US" sz="1600"/>
                  <a:t>(nm)</a:t>
                </a:r>
              </a:p>
            </p:txBody>
          </p:sp>
          <p:sp>
            <p:nvSpPr>
              <p:cNvPr id="32790" name="Text Box 41"/>
              <p:cNvSpPr txBox="1">
                <a:spLocks noChangeArrowheads="1"/>
              </p:cNvSpPr>
              <p:nvPr/>
            </p:nvSpPr>
            <p:spPr bwMode="auto">
              <a:xfrm>
                <a:off x="2832" y="1200"/>
                <a:ext cx="35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S</a:t>
                </a:r>
                <a:r>
                  <a:rPr lang="en-GB" altLang="en-US" sz="1600">
                    <a:latin typeface="Symbol" pitchFamily="18" charset="2"/>
                  </a:rPr>
                  <a:t>(l)</a:t>
                </a:r>
                <a:endParaRPr lang="en-GB" altLang="en-US" sz="1600"/>
              </a:p>
            </p:txBody>
          </p:sp>
        </p:grpSp>
      </p:grpSp>
      <p:pic>
        <p:nvPicPr>
          <p:cNvPr id="32780" name="Picture 4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4675" y="5545138"/>
            <a:ext cx="347662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1" name="Picture 4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18075" y="5545138"/>
            <a:ext cx="347662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fontScale="90000"/>
          </a:bodyPr>
          <a:lstStyle/>
          <a:p>
            <a:pPr eaLnBrk="1" hangingPunct="1"/>
            <a:r>
              <a:rPr lang="en-GB" altLang="en-US" dirty="0"/>
              <a:t>Multispectral and hyperspectral imaging</a:t>
            </a:r>
          </a:p>
        </p:txBody>
      </p:sp>
      <p:sp>
        <p:nvSpPr>
          <p:cNvPr id="34819" name="Rectangle 3"/>
          <p:cNvSpPr>
            <a:spLocks noGrp="1" noChangeArrowheads="1"/>
          </p:cNvSpPr>
          <p:nvPr>
            <p:ph idx="1"/>
          </p:nvPr>
        </p:nvSpPr>
        <p:spPr/>
        <p:txBody>
          <a:bodyPr>
            <a:normAutofit/>
          </a:bodyPr>
          <a:lstStyle/>
          <a:p>
            <a:pPr eaLnBrk="1" hangingPunct="1"/>
            <a:r>
              <a:rPr lang="en-GB" altLang="en-US" sz="2000" dirty="0"/>
              <a:t>Reflected, transmitted or emitted light collected by a camera forms an image</a:t>
            </a:r>
          </a:p>
          <a:p>
            <a:pPr eaLnBrk="1" hangingPunct="1"/>
            <a:endParaRPr lang="en-GB" altLang="en-US" sz="1100" dirty="0"/>
          </a:p>
          <a:p>
            <a:pPr eaLnBrk="1" hangingPunct="1"/>
            <a:r>
              <a:rPr lang="en-GB" altLang="en-US" sz="1800" dirty="0"/>
              <a:t>Monochrome (B/W) – collects all visible light</a:t>
            </a:r>
          </a:p>
          <a:p>
            <a:pPr eaLnBrk="1" hangingPunct="1"/>
            <a:r>
              <a:rPr lang="en-GB" altLang="en-US" sz="1800" dirty="0"/>
              <a:t>Colour – three broad bands (RGB)</a:t>
            </a:r>
            <a:endParaRPr lang="en-GB" altLang="en-US" dirty="0"/>
          </a:p>
          <a:p>
            <a:pPr eaLnBrk="1" hangingPunct="1"/>
            <a:r>
              <a:rPr lang="en-GB" altLang="en-US" sz="1800" dirty="0"/>
              <a:t>Multispectral – several – several tens of bands (broad or narrow)</a:t>
            </a:r>
          </a:p>
          <a:p>
            <a:pPr eaLnBrk="1" hangingPunct="1"/>
            <a:r>
              <a:rPr lang="en-GB" altLang="en-US" sz="1800" dirty="0"/>
              <a:t>Hyperspectral – many (hundreds) narrow bands</a:t>
            </a:r>
          </a:p>
        </p:txBody>
      </p:sp>
      <p:pic>
        <p:nvPicPr>
          <p:cNvPr id="3482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4581128"/>
            <a:ext cx="7772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81"/>
          <p:cNvGrpSpPr>
            <a:grpSpLocks/>
          </p:cNvGrpSpPr>
          <p:nvPr/>
        </p:nvGrpSpPr>
        <p:grpSpPr bwMode="auto">
          <a:xfrm>
            <a:off x="611188" y="2850976"/>
            <a:ext cx="7847013" cy="3962400"/>
            <a:chOff x="385" y="1776"/>
            <a:chExt cx="4943" cy="2496"/>
          </a:xfrm>
        </p:grpSpPr>
        <p:grpSp>
          <p:nvGrpSpPr>
            <p:cNvPr id="34909" name="Group 6"/>
            <p:cNvGrpSpPr>
              <a:grpSpLocks/>
            </p:cNvGrpSpPr>
            <p:nvPr/>
          </p:nvGrpSpPr>
          <p:grpSpPr bwMode="auto">
            <a:xfrm>
              <a:off x="448" y="3288"/>
              <a:ext cx="4880" cy="984"/>
              <a:chOff x="448" y="3288"/>
              <a:chExt cx="4880" cy="984"/>
            </a:xfrm>
          </p:grpSpPr>
          <p:sp>
            <p:nvSpPr>
              <p:cNvPr id="34911" name="Freeform 7"/>
              <p:cNvSpPr>
                <a:spLocks/>
              </p:cNvSpPr>
              <p:nvPr/>
            </p:nvSpPr>
            <p:spPr bwMode="auto">
              <a:xfrm>
                <a:off x="448" y="3288"/>
                <a:ext cx="2544" cy="984"/>
              </a:xfrm>
              <a:custGeom>
                <a:avLst/>
                <a:gdLst>
                  <a:gd name="T0" fmla="*/ 0 w 2544"/>
                  <a:gd name="T1" fmla="*/ 984 h 984"/>
                  <a:gd name="T2" fmla="*/ 216 w 2544"/>
                  <a:gd name="T3" fmla="*/ 720 h 984"/>
                  <a:gd name="T4" fmla="*/ 488 w 2544"/>
                  <a:gd name="T5" fmla="*/ 376 h 984"/>
                  <a:gd name="T6" fmla="*/ 744 w 2544"/>
                  <a:gd name="T7" fmla="*/ 152 h 984"/>
                  <a:gd name="T8" fmla="*/ 1454 w 2544"/>
                  <a:gd name="T9" fmla="*/ 26 h 984"/>
                  <a:gd name="T10" fmla="*/ 2544 w 2544"/>
                  <a:gd name="T11" fmla="*/ 0 h 984"/>
                  <a:gd name="T12" fmla="*/ 0 60000 65536"/>
                  <a:gd name="T13" fmla="*/ 0 60000 65536"/>
                  <a:gd name="T14" fmla="*/ 0 60000 65536"/>
                  <a:gd name="T15" fmla="*/ 0 60000 65536"/>
                  <a:gd name="T16" fmla="*/ 0 60000 65536"/>
                  <a:gd name="T17" fmla="*/ 0 60000 65536"/>
                  <a:gd name="T18" fmla="*/ 0 w 2544"/>
                  <a:gd name="T19" fmla="*/ 0 h 984"/>
                  <a:gd name="T20" fmla="*/ 2544 w 2544"/>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2544" h="984">
                    <a:moveTo>
                      <a:pt x="0" y="984"/>
                    </a:moveTo>
                    <a:cubicBezTo>
                      <a:pt x="36" y="940"/>
                      <a:pt x="135" y="821"/>
                      <a:pt x="216" y="720"/>
                    </a:cubicBezTo>
                    <a:cubicBezTo>
                      <a:pt x="297" y="619"/>
                      <a:pt x="400" y="471"/>
                      <a:pt x="488" y="376"/>
                    </a:cubicBezTo>
                    <a:cubicBezTo>
                      <a:pt x="576" y="281"/>
                      <a:pt x="583" y="210"/>
                      <a:pt x="744" y="152"/>
                    </a:cubicBezTo>
                    <a:cubicBezTo>
                      <a:pt x="905" y="94"/>
                      <a:pt x="1154" y="51"/>
                      <a:pt x="1454" y="26"/>
                    </a:cubicBezTo>
                    <a:cubicBezTo>
                      <a:pt x="1754" y="1"/>
                      <a:pt x="2122" y="2"/>
                      <a:pt x="2544"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912" name="Freeform 8"/>
              <p:cNvSpPr>
                <a:spLocks/>
              </p:cNvSpPr>
              <p:nvPr/>
            </p:nvSpPr>
            <p:spPr bwMode="auto">
              <a:xfrm flipH="1">
                <a:off x="2784" y="3288"/>
                <a:ext cx="2544" cy="984"/>
              </a:xfrm>
              <a:custGeom>
                <a:avLst/>
                <a:gdLst>
                  <a:gd name="T0" fmla="*/ 0 w 2544"/>
                  <a:gd name="T1" fmla="*/ 984 h 984"/>
                  <a:gd name="T2" fmla="*/ 216 w 2544"/>
                  <a:gd name="T3" fmla="*/ 720 h 984"/>
                  <a:gd name="T4" fmla="*/ 488 w 2544"/>
                  <a:gd name="T5" fmla="*/ 376 h 984"/>
                  <a:gd name="T6" fmla="*/ 744 w 2544"/>
                  <a:gd name="T7" fmla="*/ 152 h 984"/>
                  <a:gd name="T8" fmla="*/ 1454 w 2544"/>
                  <a:gd name="T9" fmla="*/ 26 h 984"/>
                  <a:gd name="T10" fmla="*/ 2544 w 2544"/>
                  <a:gd name="T11" fmla="*/ 0 h 984"/>
                  <a:gd name="T12" fmla="*/ 0 60000 65536"/>
                  <a:gd name="T13" fmla="*/ 0 60000 65536"/>
                  <a:gd name="T14" fmla="*/ 0 60000 65536"/>
                  <a:gd name="T15" fmla="*/ 0 60000 65536"/>
                  <a:gd name="T16" fmla="*/ 0 60000 65536"/>
                  <a:gd name="T17" fmla="*/ 0 60000 65536"/>
                  <a:gd name="T18" fmla="*/ 0 w 2544"/>
                  <a:gd name="T19" fmla="*/ 0 h 984"/>
                  <a:gd name="T20" fmla="*/ 2544 w 2544"/>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2544" h="984">
                    <a:moveTo>
                      <a:pt x="0" y="984"/>
                    </a:moveTo>
                    <a:cubicBezTo>
                      <a:pt x="36" y="940"/>
                      <a:pt x="135" y="821"/>
                      <a:pt x="216" y="720"/>
                    </a:cubicBezTo>
                    <a:cubicBezTo>
                      <a:pt x="297" y="619"/>
                      <a:pt x="400" y="471"/>
                      <a:pt x="488" y="376"/>
                    </a:cubicBezTo>
                    <a:cubicBezTo>
                      <a:pt x="576" y="281"/>
                      <a:pt x="583" y="210"/>
                      <a:pt x="744" y="152"/>
                    </a:cubicBezTo>
                    <a:cubicBezTo>
                      <a:pt x="905" y="94"/>
                      <a:pt x="1154" y="51"/>
                      <a:pt x="1454" y="26"/>
                    </a:cubicBezTo>
                    <a:cubicBezTo>
                      <a:pt x="1754" y="1"/>
                      <a:pt x="2122" y="2"/>
                      <a:pt x="2544"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sp>
          <p:nvSpPr>
            <p:cNvPr id="34910" name="Rectangle 9"/>
            <p:cNvSpPr>
              <a:spLocks noChangeArrowheads="1"/>
            </p:cNvSpPr>
            <p:nvPr/>
          </p:nvSpPr>
          <p:spPr bwMode="auto">
            <a:xfrm>
              <a:off x="385" y="1776"/>
              <a:ext cx="144" cy="144"/>
            </a:xfrm>
            <a:prstGeom prst="rect">
              <a:avLst/>
            </a:prstGeom>
            <a:solidFill>
              <a:srgbClr val="FF0000"/>
            </a:solidFill>
            <a:ln w="28575">
              <a:solidFill>
                <a:schemeClr val="tx1"/>
              </a:solidFill>
              <a:miter lim="800000"/>
              <a:headEnd/>
              <a:tailEnd/>
            </a:ln>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grpSp>
      <p:grpSp>
        <p:nvGrpSpPr>
          <p:cNvPr id="4" name="Group 80"/>
          <p:cNvGrpSpPr>
            <a:grpSpLocks/>
          </p:cNvGrpSpPr>
          <p:nvPr/>
        </p:nvGrpSpPr>
        <p:grpSpPr bwMode="auto">
          <a:xfrm>
            <a:off x="611188" y="3124200"/>
            <a:ext cx="7085013" cy="3657600"/>
            <a:chOff x="385" y="1968"/>
            <a:chExt cx="4463" cy="2304"/>
          </a:xfrm>
        </p:grpSpPr>
        <p:grpSp>
          <p:nvGrpSpPr>
            <p:cNvPr id="34898" name="Group 11"/>
            <p:cNvGrpSpPr>
              <a:grpSpLocks/>
            </p:cNvGrpSpPr>
            <p:nvPr/>
          </p:nvGrpSpPr>
          <p:grpSpPr bwMode="auto">
            <a:xfrm>
              <a:off x="672" y="3288"/>
              <a:ext cx="4176" cy="984"/>
              <a:chOff x="672" y="3288"/>
              <a:chExt cx="4176" cy="984"/>
            </a:xfrm>
          </p:grpSpPr>
          <p:grpSp>
            <p:nvGrpSpPr>
              <p:cNvPr id="34900" name="Group 12"/>
              <p:cNvGrpSpPr>
                <a:grpSpLocks/>
              </p:cNvGrpSpPr>
              <p:nvPr/>
            </p:nvGrpSpPr>
            <p:grpSpPr bwMode="auto">
              <a:xfrm>
                <a:off x="672" y="3288"/>
                <a:ext cx="1296" cy="984"/>
                <a:chOff x="2464" y="2976"/>
                <a:chExt cx="752" cy="984"/>
              </a:xfrm>
            </p:grpSpPr>
            <p:sp>
              <p:nvSpPr>
                <p:cNvPr id="34907" name="Freeform 13"/>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908" name="Freeform 14"/>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4901" name="Group 15"/>
              <p:cNvGrpSpPr>
                <a:grpSpLocks/>
              </p:cNvGrpSpPr>
              <p:nvPr/>
            </p:nvGrpSpPr>
            <p:grpSpPr bwMode="auto">
              <a:xfrm>
                <a:off x="2112" y="3288"/>
                <a:ext cx="1296" cy="984"/>
                <a:chOff x="2464" y="2976"/>
                <a:chExt cx="752" cy="984"/>
              </a:xfrm>
            </p:grpSpPr>
            <p:sp>
              <p:nvSpPr>
                <p:cNvPr id="34905" name="Freeform 16"/>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906" name="Freeform 17"/>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4902" name="Group 18"/>
              <p:cNvGrpSpPr>
                <a:grpSpLocks/>
              </p:cNvGrpSpPr>
              <p:nvPr/>
            </p:nvGrpSpPr>
            <p:grpSpPr bwMode="auto">
              <a:xfrm>
                <a:off x="3552" y="3288"/>
                <a:ext cx="1296" cy="984"/>
                <a:chOff x="2464" y="2976"/>
                <a:chExt cx="752" cy="984"/>
              </a:xfrm>
            </p:grpSpPr>
            <p:sp>
              <p:nvSpPr>
                <p:cNvPr id="34903" name="Freeform 19"/>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904" name="Freeform 20"/>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sp>
          <p:nvSpPr>
            <p:cNvPr id="34899" name="Rectangle 21"/>
            <p:cNvSpPr>
              <a:spLocks noChangeArrowheads="1"/>
            </p:cNvSpPr>
            <p:nvPr/>
          </p:nvSpPr>
          <p:spPr bwMode="auto">
            <a:xfrm>
              <a:off x="385" y="1968"/>
              <a:ext cx="144" cy="144"/>
            </a:xfrm>
            <a:prstGeom prst="rect">
              <a:avLst/>
            </a:prstGeom>
            <a:solidFill>
              <a:srgbClr val="33CC33"/>
            </a:solidFill>
            <a:ln w="28575">
              <a:solidFill>
                <a:schemeClr val="tx1"/>
              </a:solidFill>
              <a:miter lim="800000"/>
              <a:headEnd/>
              <a:tailEnd/>
            </a:ln>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grpSp>
      <p:grpSp>
        <p:nvGrpSpPr>
          <p:cNvPr id="9" name="Group 102"/>
          <p:cNvGrpSpPr>
            <a:grpSpLocks/>
          </p:cNvGrpSpPr>
          <p:nvPr/>
        </p:nvGrpSpPr>
        <p:grpSpPr bwMode="auto">
          <a:xfrm>
            <a:off x="611188" y="3789363"/>
            <a:ext cx="7694613" cy="2992438"/>
            <a:chOff x="385" y="2387"/>
            <a:chExt cx="4847" cy="1885"/>
          </a:xfrm>
        </p:grpSpPr>
        <p:grpSp>
          <p:nvGrpSpPr>
            <p:cNvPr id="34842" name="Group 82"/>
            <p:cNvGrpSpPr>
              <a:grpSpLocks/>
            </p:cNvGrpSpPr>
            <p:nvPr/>
          </p:nvGrpSpPr>
          <p:grpSpPr bwMode="auto">
            <a:xfrm>
              <a:off x="480" y="3288"/>
              <a:ext cx="4752" cy="984"/>
              <a:chOff x="480" y="3288"/>
              <a:chExt cx="4752" cy="984"/>
            </a:xfrm>
          </p:grpSpPr>
          <p:grpSp>
            <p:nvGrpSpPr>
              <p:cNvPr id="34844" name="Group 24"/>
              <p:cNvGrpSpPr>
                <a:grpSpLocks/>
              </p:cNvGrpSpPr>
              <p:nvPr/>
            </p:nvGrpSpPr>
            <p:grpSpPr bwMode="auto">
              <a:xfrm>
                <a:off x="480" y="3288"/>
                <a:ext cx="264" cy="984"/>
                <a:chOff x="2464" y="2976"/>
                <a:chExt cx="752" cy="984"/>
              </a:xfrm>
            </p:grpSpPr>
            <p:sp>
              <p:nvSpPr>
                <p:cNvPr id="34896" name="Freeform 25"/>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897" name="Freeform 26"/>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4845" name="Group 27"/>
              <p:cNvGrpSpPr>
                <a:grpSpLocks/>
              </p:cNvGrpSpPr>
              <p:nvPr/>
            </p:nvGrpSpPr>
            <p:grpSpPr bwMode="auto">
              <a:xfrm>
                <a:off x="744" y="3288"/>
                <a:ext cx="264" cy="984"/>
                <a:chOff x="2464" y="2976"/>
                <a:chExt cx="752" cy="984"/>
              </a:xfrm>
            </p:grpSpPr>
            <p:sp>
              <p:nvSpPr>
                <p:cNvPr id="34894" name="Freeform 28"/>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895" name="Freeform 29"/>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4846" name="Group 30"/>
              <p:cNvGrpSpPr>
                <a:grpSpLocks/>
              </p:cNvGrpSpPr>
              <p:nvPr/>
            </p:nvGrpSpPr>
            <p:grpSpPr bwMode="auto">
              <a:xfrm>
                <a:off x="1008" y="3288"/>
                <a:ext cx="264" cy="984"/>
                <a:chOff x="2464" y="2976"/>
                <a:chExt cx="752" cy="984"/>
              </a:xfrm>
            </p:grpSpPr>
            <p:sp>
              <p:nvSpPr>
                <p:cNvPr id="34892" name="Freeform 31"/>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893" name="Freeform 32"/>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4847" name="Group 33"/>
              <p:cNvGrpSpPr>
                <a:grpSpLocks/>
              </p:cNvGrpSpPr>
              <p:nvPr/>
            </p:nvGrpSpPr>
            <p:grpSpPr bwMode="auto">
              <a:xfrm>
                <a:off x="1272" y="3288"/>
                <a:ext cx="264" cy="984"/>
                <a:chOff x="2464" y="2976"/>
                <a:chExt cx="752" cy="984"/>
              </a:xfrm>
            </p:grpSpPr>
            <p:sp>
              <p:nvSpPr>
                <p:cNvPr id="34890" name="Freeform 34"/>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891" name="Freeform 35"/>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4848" name="Group 36"/>
              <p:cNvGrpSpPr>
                <a:grpSpLocks/>
              </p:cNvGrpSpPr>
              <p:nvPr/>
            </p:nvGrpSpPr>
            <p:grpSpPr bwMode="auto">
              <a:xfrm>
                <a:off x="1536" y="3288"/>
                <a:ext cx="264" cy="984"/>
                <a:chOff x="2464" y="2976"/>
                <a:chExt cx="752" cy="984"/>
              </a:xfrm>
            </p:grpSpPr>
            <p:sp>
              <p:nvSpPr>
                <p:cNvPr id="34888" name="Freeform 37"/>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889" name="Freeform 38"/>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4849" name="Group 39"/>
              <p:cNvGrpSpPr>
                <a:grpSpLocks/>
              </p:cNvGrpSpPr>
              <p:nvPr/>
            </p:nvGrpSpPr>
            <p:grpSpPr bwMode="auto">
              <a:xfrm>
                <a:off x="1800" y="3288"/>
                <a:ext cx="264" cy="984"/>
                <a:chOff x="2464" y="2976"/>
                <a:chExt cx="752" cy="984"/>
              </a:xfrm>
            </p:grpSpPr>
            <p:sp>
              <p:nvSpPr>
                <p:cNvPr id="34886" name="Freeform 40"/>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887" name="Freeform 41"/>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4850" name="Group 42"/>
              <p:cNvGrpSpPr>
                <a:grpSpLocks/>
              </p:cNvGrpSpPr>
              <p:nvPr/>
            </p:nvGrpSpPr>
            <p:grpSpPr bwMode="auto">
              <a:xfrm>
                <a:off x="2064" y="3288"/>
                <a:ext cx="264" cy="984"/>
                <a:chOff x="2464" y="2976"/>
                <a:chExt cx="752" cy="984"/>
              </a:xfrm>
            </p:grpSpPr>
            <p:sp>
              <p:nvSpPr>
                <p:cNvPr id="34884" name="Freeform 43"/>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885" name="Freeform 44"/>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4851" name="Group 45"/>
              <p:cNvGrpSpPr>
                <a:grpSpLocks/>
              </p:cNvGrpSpPr>
              <p:nvPr/>
            </p:nvGrpSpPr>
            <p:grpSpPr bwMode="auto">
              <a:xfrm>
                <a:off x="2328" y="3288"/>
                <a:ext cx="264" cy="984"/>
                <a:chOff x="2464" y="2976"/>
                <a:chExt cx="752" cy="984"/>
              </a:xfrm>
            </p:grpSpPr>
            <p:sp>
              <p:nvSpPr>
                <p:cNvPr id="34882" name="Freeform 46"/>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883" name="Freeform 47"/>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4852" name="Group 48"/>
              <p:cNvGrpSpPr>
                <a:grpSpLocks/>
              </p:cNvGrpSpPr>
              <p:nvPr/>
            </p:nvGrpSpPr>
            <p:grpSpPr bwMode="auto">
              <a:xfrm>
                <a:off x="2592" y="3288"/>
                <a:ext cx="264" cy="984"/>
                <a:chOff x="2464" y="2976"/>
                <a:chExt cx="752" cy="984"/>
              </a:xfrm>
            </p:grpSpPr>
            <p:sp>
              <p:nvSpPr>
                <p:cNvPr id="34880" name="Freeform 49"/>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881" name="Freeform 50"/>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4853" name="Group 51"/>
              <p:cNvGrpSpPr>
                <a:grpSpLocks/>
              </p:cNvGrpSpPr>
              <p:nvPr/>
            </p:nvGrpSpPr>
            <p:grpSpPr bwMode="auto">
              <a:xfrm>
                <a:off x="2856" y="3288"/>
                <a:ext cx="264" cy="984"/>
                <a:chOff x="2464" y="2976"/>
                <a:chExt cx="752" cy="984"/>
              </a:xfrm>
            </p:grpSpPr>
            <p:sp>
              <p:nvSpPr>
                <p:cNvPr id="34878" name="Freeform 52"/>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879" name="Freeform 53"/>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4854" name="Group 54"/>
              <p:cNvGrpSpPr>
                <a:grpSpLocks/>
              </p:cNvGrpSpPr>
              <p:nvPr/>
            </p:nvGrpSpPr>
            <p:grpSpPr bwMode="auto">
              <a:xfrm>
                <a:off x="3120" y="3288"/>
                <a:ext cx="264" cy="984"/>
                <a:chOff x="2464" y="2976"/>
                <a:chExt cx="752" cy="984"/>
              </a:xfrm>
            </p:grpSpPr>
            <p:sp>
              <p:nvSpPr>
                <p:cNvPr id="34876" name="Freeform 55"/>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877" name="Freeform 56"/>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4855" name="Group 57"/>
              <p:cNvGrpSpPr>
                <a:grpSpLocks/>
              </p:cNvGrpSpPr>
              <p:nvPr/>
            </p:nvGrpSpPr>
            <p:grpSpPr bwMode="auto">
              <a:xfrm>
                <a:off x="3384" y="3288"/>
                <a:ext cx="264" cy="984"/>
                <a:chOff x="2464" y="2976"/>
                <a:chExt cx="752" cy="984"/>
              </a:xfrm>
            </p:grpSpPr>
            <p:sp>
              <p:nvSpPr>
                <p:cNvPr id="34874" name="Freeform 58"/>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875" name="Freeform 59"/>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4856" name="Group 60"/>
              <p:cNvGrpSpPr>
                <a:grpSpLocks/>
              </p:cNvGrpSpPr>
              <p:nvPr/>
            </p:nvGrpSpPr>
            <p:grpSpPr bwMode="auto">
              <a:xfrm>
                <a:off x="3648" y="3288"/>
                <a:ext cx="264" cy="984"/>
                <a:chOff x="2464" y="2976"/>
                <a:chExt cx="752" cy="984"/>
              </a:xfrm>
            </p:grpSpPr>
            <p:sp>
              <p:nvSpPr>
                <p:cNvPr id="34872" name="Freeform 61"/>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873" name="Freeform 62"/>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4857" name="Group 63"/>
              <p:cNvGrpSpPr>
                <a:grpSpLocks/>
              </p:cNvGrpSpPr>
              <p:nvPr/>
            </p:nvGrpSpPr>
            <p:grpSpPr bwMode="auto">
              <a:xfrm>
                <a:off x="3912" y="3288"/>
                <a:ext cx="264" cy="984"/>
                <a:chOff x="2464" y="2976"/>
                <a:chExt cx="752" cy="984"/>
              </a:xfrm>
            </p:grpSpPr>
            <p:sp>
              <p:nvSpPr>
                <p:cNvPr id="34870" name="Freeform 64"/>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871" name="Freeform 65"/>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4858" name="Group 66"/>
              <p:cNvGrpSpPr>
                <a:grpSpLocks/>
              </p:cNvGrpSpPr>
              <p:nvPr/>
            </p:nvGrpSpPr>
            <p:grpSpPr bwMode="auto">
              <a:xfrm>
                <a:off x="4176" y="3288"/>
                <a:ext cx="264" cy="984"/>
                <a:chOff x="2464" y="2976"/>
                <a:chExt cx="752" cy="984"/>
              </a:xfrm>
            </p:grpSpPr>
            <p:sp>
              <p:nvSpPr>
                <p:cNvPr id="34868" name="Freeform 67"/>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869" name="Freeform 68"/>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4859" name="Group 69"/>
              <p:cNvGrpSpPr>
                <a:grpSpLocks/>
              </p:cNvGrpSpPr>
              <p:nvPr/>
            </p:nvGrpSpPr>
            <p:grpSpPr bwMode="auto">
              <a:xfrm>
                <a:off x="4440" y="3288"/>
                <a:ext cx="264" cy="984"/>
                <a:chOff x="2464" y="2976"/>
                <a:chExt cx="752" cy="984"/>
              </a:xfrm>
            </p:grpSpPr>
            <p:sp>
              <p:nvSpPr>
                <p:cNvPr id="34866" name="Freeform 70"/>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867" name="Freeform 71"/>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4860" name="Group 72"/>
              <p:cNvGrpSpPr>
                <a:grpSpLocks/>
              </p:cNvGrpSpPr>
              <p:nvPr/>
            </p:nvGrpSpPr>
            <p:grpSpPr bwMode="auto">
              <a:xfrm>
                <a:off x="4704" y="3288"/>
                <a:ext cx="264" cy="984"/>
                <a:chOff x="2464" y="2976"/>
                <a:chExt cx="752" cy="984"/>
              </a:xfrm>
            </p:grpSpPr>
            <p:sp>
              <p:nvSpPr>
                <p:cNvPr id="34864" name="Freeform 73"/>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865" name="Freeform 74"/>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4861" name="Group 75"/>
              <p:cNvGrpSpPr>
                <a:grpSpLocks/>
              </p:cNvGrpSpPr>
              <p:nvPr/>
            </p:nvGrpSpPr>
            <p:grpSpPr bwMode="auto">
              <a:xfrm>
                <a:off x="4968" y="3288"/>
                <a:ext cx="264" cy="984"/>
                <a:chOff x="2464" y="2976"/>
                <a:chExt cx="752" cy="984"/>
              </a:xfrm>
            </p:grpSpPr>
            <p:sp>
              <p:nvSpPr>
                <p:cNvPr id="34862" name="Freeform 76"/>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863" name="Freeform 77"/>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sp>
          <p:nvSpPr>
            <p:cNvPr id="34843" name="Rectangle 84"/>
            <p:cNvSpPr>
              <a:spLocks noChangeArrowheads="1"/>
            </p:cNvSpPr>
            <p:nvPr/>
          </p:nvSpPr>
          <p:spPr bwMode="auto">
            <a:xfrm>
              <a:off x="385" y="2387"/>
              <a:ext cx="144" cy="144"/>
            </a:xfrm>
            <a:prstGeom prst="rect">
              <a:avLst/>
            </a:prstGeom>
            <a:solidFill>
              <a:srgbClr val="FFFF00"/>
            </a:solidFill>
            <a:ln w="28575">
              <a:solidFill>
                <a:schemeClr val="tx1"/>
              </a:solidFill>
              <a:miter lim="800000"/>
              <a:headEnd/>
              <a:tailEnd/>
            </a:ln>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grpSp>
      <p:grpSp>
        <p:nvGrpSpPr>
          <p:cNvPr id="29" name="Group 101"/>
          <p:cNvGrpSpPr>
            <a:grpSpLocks/>
          </p:cNvGrpSpPr>
          <p:nvPr/>
        </p:nvGrpSpPr>
        <p:grpSpPr bwMode="auto">
          <a:xfrm>
            <a:off x="611188" y="3429000"/>
            <a:ext cx="7237413" cy="3352800"/>
            <a:chOff x="385" y="2160"/>
            <a:chExt cx="4559" cy="2112"/>
          </a:xfrm>
        </p:grpSpPr>
        <p:sp>
          <p:nvSpPr>
            <p:cNvPr id="34825" name="Rectangle 78"/>
            <p:cNvSpPr>
              <a:spLocks noChangeArrowheads="1"/>
            </p:cNvSpPr>
            <p:nvPr/>
          </p:nvSpPr>
          <p:spPr bwMode="auto">
            <a:xfrm>
              <a:off x="385" y="2160"/>
              <a:ext cx="144" cy="144"/>
            </a:xfrm>
            <a:prstGeom prst="rect">
              <a:avLst/>
            </a:prstGeom>
            <a:solidFill>
              <a:schemeClr val="accent2"/>
            </a:solidFill>
            <a:ln w="28575">
              <a:solidFill>
                <a:schemeClr val="tx1"/>
              </a:solidFill>
              <a:miter lim="800000"/>
              <a:headEnd/>
              <a:tailEnd/>
            </a:ln>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grpSp>
          <p:nvGrpSpPr>
            <p:cNvPr id="34826" name="Group 85"/>
            <p:cNvGrpSpPr>
              <a:grpSpLocks/>
            </p:cNvGrpSpPr>
            <p:nvPr/>
          </p:nvGrpSpPr>
          <p:grpSpPr bwMode="auto">
            <a:xfrm>
              <a:off x="960" y="3288"/>
              <a:ext cx="3984" cy="984"/>
              <a:chOff x="960" y="3288"/>
              <a:chExt cx="3984" cy="984"/>
            </a:xfrm>
          </p:grpSpPr>
          <p:grpSp>
            <p:nvGrpSpPr>
              <p:cNvPr id="34827" name="Group 86"/>
              <p:cNvGrpSpPr>
                <a:grpSpLocks/>
              </p:cNvGrpSpPr>
              <p:nvPr/>
            </p:nvGrpSpPr>
            <p:grpSpPr bwMode="auto">
              <a:xfrm>
                <a:off x="960" y="3288"/>
                <a:ext cx="528" cy="984"/>
                <a:chOff x="2464" y="2976"/>
                <a:chExt cx="752" cy="984"/>
              </a:xfrm>
            </p:grpSpPr>
            <p:sp>
              <p:nvSpPr>
                <p:cNvPr id="34840" name="Freeform 87"/>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841" name="Freeform 88"/>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4828" name="Group 89"/>
              <p:cNvGrpSpPr>
                <a:grpSpLocks/>
              </p:cNvGrpSpPr>
              <p:nvPr/>
            </p:nvGrpSpPr>
            <p:grpSpPr bwMode="auto">
              <a:xfrm>
                <a:off x="2352" y="3288"/>
                <a:ext cx="528" cy="984"/>
                <a:chOff x="2464" y="2976"/>
                <a:chExt cx="752" cy="984"/>
              </a:xfrm>
            </p:grpSpPr>
            <p:sp>
              <p:nvSpPr>
                <p:cNvPr id="34838" name="Freeform 90"/>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839" name="Freeform 91"/>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4829" name="Group 92"/>
              <p:cNvGrpSpPr>
                <a:grpSpLocks/>
              </p:cNvGrpSpPr>
              <p:nvPr/>
            </p:nvGrpSpPr>
            <p:grpSpPr bwMode="auto">
              <a:xfrm>
                <a:off x="4416" y="3288"/>
                <a:ext cx="528" cy="984"/>
                <a:chOff x="2464" y="2976"/>
                <a:chExt cx="752" cy="984"/>
              </a:xfrm>
            </p:grpSpPr>
            <p:sp>
              <p:nvSpPr>
                <p:cNvPr id="34836" name="Freeform 93"/>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837" name="Freeform 94"/>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4830" name="Group 95"/>
              <p:cNvGrpSpPr>
                <a:grpSpLocks/>
              </p:cNvGrpSpPr>
              <p:nvPr/>
            </p:nvGrpSpPr>
            <p:grpSpPr bwMode="auto">
              <a:xfrm>
                <a:off x="1824" y="3288"/>
                <a:ext cx="528" cy="984"/>
                <a:chOff x="2464" y="2976"/>
                <a:chExt cx="752" cy="984"/>
              </a:xfrm>
            </p:grpSpPr>
            <p:sp>
              <p:nvSpPr>
                <p:cNvPr id="34834" name="Freeform 96"/>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835" name="Freeform 97"/>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4831" name="Group 98"/>
              <p:cNvGrpSpPr>
                <a:grpSpLocks/>
              </p:cNvGrpSpPr>
              <p:nvPr/>
            </p:nvGrpSpPr>
            <p:grpSpPr bwMode="auto">
              <a:xfrm>
                <a:off x="3168" y="3288"/>
                <a:ext cx="528" cy="984"/>
                <a:chOff x="2464" y="2976"/>
                <a:chExt cx="752" cy="984"/>
              </a:xfrm>
            </p:grpSpPr>
            <p:sp>
              <p:nvSpPr>
                <p:cNvPr id="34832" name="Freeform 99"/>
                <p:cNvSpPr>
                  <a:spLocks/>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4833" name="Freeform 100"/>
                <p:cNvSpPr>
                  <a:spLocks/>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 name="T12" fmla="*/ 0 60000 65536"/>
                    <a:gd name="T13" fmla="*/ 0 60000 65536"/>
                    <a:gd name="T14" fmla="*/ 0 60000 65536"/>
                    <a:gd name="T15" fmla="*/ 0 60000 65536"/>
                    <a:gd name="T16" fmla="*/ 0 60000 65536"/>
                    <a:gd name="T17" fmla="*/ 0 60000 65536"/>
                    <a:gd name="T18" fmla="*/ 0 w 392"/>
                    <a:gd name="T19" fmla="*/ 0 h 984"/>
                    <a:gd name="T20" fmla="*/ 392 w 392"/>
                    <a:gd name="T21" fmla="*/ 984 h 984"/>
                  </a:gdLst>
                  <a:ahLst/>
                  <a:cxnLst>
                    <a:cxn ang="T12">
                      <a:pos x="T0" y="T1"/>
                    </a:cxn>
                    <a:cxn ang="T13">
                      <a:pos x="T2" y="T3"/>
                    </a:cxn>
                    <a:cxn ang="T14">
                      <a:pos x="T4" y="T5"/>
                    </a:cxn>
                    <a:cxn ang="T15">
                      <a:pos x="T6" y="T7"/>
                    </a:cxn>
                    <a:cxn ang="T16">
                      <a:pos x="T8" y="T9"/>
                    </a:cxn>
                    <a:cxn ang="T17">
                      <a:pos x="T10" y="T11"/>
                    </a:cxn>
                  </a:cxnLst>
                  <a:rect l="T18" t="T19" r="T20" b="T21"/>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28575"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a:bodyPr>
          <a:lstStyle/>
          <a:p>
            <a:r>
              <a:rPr lang="en-GB" altLang="en-US" dirty="0"/>
              <a:t>Multispectral Imaging</a:t>
            </a:r>
            <a:br>
              <a:rPr lang="en-GB" altLang="en-US" dirty="0"/>
            </a:br>
            <a:r>
              <a:rPr lang="en-GB" altLang="en-US" sz="2800" dirty="0">
                <a:solidFill>
                  <a:schemeClr val="accent3"/>
                </a:solidFill>
              </a:rPr>
              <a:t>RGB – broad-band filters</a:t>
            </a:r>
            <a:endParaRPr lang="en-GB" altLang="en-US" sz="3100" dirty="0">
              <a:solidFill>
                <a:schemeClr val="accent3"/>
              </a:solidFill>
            </a:endParaRPr>
          </a:p>
        </p:txBody>
      </p:sp>
      <p:grpSp>
        <p:nvGrpSpPr>
          <p:cNvPr id="35843" name="Group 3"/>
          <p:cNvGrpSpPr>
            <a:grpSpLocks/>
          </p:cNvGrpSpPr>
          <p:nvPr/>
        </p:nvGrpSpPr>
        <p:grpSpPr bwMode="auto">
          <a:xfrm>
            <a:off x="762000" y="2903240"/>
            <a:ext cx="838200" cy="1981200"/>
            <a:chOff x="480" y="1776"/>
            <a:chExt cx="528" cy="1248"/>
          </a:xfrm>
        </p:grpSpPr>
        <p:sp>
          <p:nvSpPr>
            <p:cNvPr id="35881" name="Freeform 4"/>
            <p:cNvSpPr>
              <a:spLocks/>
            </p:cNvSpPr>
            <p:nvPr/>
          </p:nvSpPr>
          <p:spPr bwMode="auto">
            <a:xfrm>
              <a:off x="480" y="2206"/>
              <a:ext cx="528" cy="818"/>
            </a:xfrm>
            <a:custGeom>
              <a:avLst/>
              <a:gdLst>
                <a:gd name="T0" fmla="*/ 0 w 528"/>
                <a:gd name="T1" fmla="*/ 818 h 818"/>
                <a:gd name="T2" fmla="*/ 25 w 528"/>
                <a:gd name="T3" fmla="*/ 163 h 818"/>
                <a:gd name="T4" fmla="*/ 144 w 528"/>
                <a:gd name="T5" fmla="*/ 50 h 818"/>
                <a:gd name="T6" fmla="*/ 288 w 528"/>
                <a:gd name="T7" fmla="*/ 2 h 818"/>
                <a:gd name="T8" fmla="*/ 432 w 528"/>
                <a:gd name="T9" fmla="*/ 2 h 818"/>
                <a:gd name="T10" fmla="*/ 494 w 528"/>
                <a:gd name="T11" fmla="*/ 0 h 818"/>
                <a:gd name="T12" fmla="*/ 528 w 528"/>
                <a:gd name="T13" fmla="*/ 818 h 818"/>
                <a:gd name="T14" fmla="*/ 0 w 528"/>
                <a:gd name="T15" fmla="*/ 818 h 818"/>
                <a:gd name="T16" fmla="*/ 0 60000 65536"/>
                <a:gd name="T17" fmla="*/ 0 60000 65536"/>
                <a:gd name="T18" fmla="*/ 0 60000 65536"/>
                <a:gd name="T19" fmla="*/ 0 60000 65536"/>
                <a:gd name="T20" fmla="*/ 0 60000 65536"/>
                <a:gd name="T21" fmla="*/ 0 60000 65536"/>
                <a:gd name="T22" fmla="*/ 0 60000 65536"/>
                <a:gd name="T23" fmla="*/ 0 60000 65536"/>
                <a:gd name="T24" fmla="*/ 0 w 528"/>
                <a:gd name="T25" fmla="*/ 0 h 818"/>
                <a:gd name="T26" fmla="*/ 528 w 528"/>
                <a:gd name="T27" fmla="*/ 818 h 8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8" h="818">
                  <a:moveTo>
                    <a:pt x="0" y="818"/>
                  </a:moveTo>
                  <a:lnTo>
                    <a:pt x="25" y="163"/>
                  </a:lnTo>
                  <a:lnTo>
                    <a:pt x="144" y="50"/>
                  </a:lnTo>
                  <a:lnTo>
                    <a:pt x="288" y="2"/>
                  </a:lnTo>
                  <a:lnTo>
                    <a:pt x="432" y="2"/>
                  </a:lnTo>
                  <a:lnTo>
                    <a:pt x="494" y="0"/>
                  </a:lnTo>
                  <a:lnTo>
                    <a:pt x="528" y="818"/>
                  </a:lnTo>
                  <a:lnTo>
                    <a:pt x="0" y="818"/>
                  </a:lnTo>
                  <a:close/>
                </a:path>
              </a:pathLst>
            </a:custGeom>
            <a:solidFill>
              <a:srgbClr val="0000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5882" name="Freeform 5"/>
            <p:cNvSpPr>
              <a:spLocks/>
            </p:cNvSpPr>
            <p:nvPr/>
          </p:nvSpPr>
          <p:spPr bwMode="auto">
            <a:xfrm>
              <a:off x="480" y="1776"/>
              <a:ext cx="528" cy="1248"/>
            </a:xfrm>
            <a:custGeom>
              <a:avLst/>
              <a:gdLst>
                <a:gd name="T0" fmla="*/ 0 w 528"/>
                <a:gd name="T1" fmla="*/ 1248 h 1248"/>
                <a:gd name="T2" fmla="*/ 48 w 528"/>
                <a:gd name="T3" fmla="*/ 0 h 1248"/>
                <a:gd name="T4" fmla="*/ 480 w 528"/>
                <a:gd name="T5" fmla="*/ 0 h 1248"/>
                <a:gd name="T6" fmla="*/ 528 w 528"/>
                <a:gd name="T7" fmla="*/ 1248 h 1248"/>
                <a:gd name="T8" fmla="*/ 0 60000 65536"/>
                <a:gd name="T9" fmla="*/ 0 60000 65536"/>
                <a:gd name="T10" fmla="*/ 0 60000 65536"/>
                <a:gd name="T11" fmla="*/ 0 60000 65536"/>
                <a:gd name="T12" fmla="*/ 0 w 528"/>
                <a:gd name="T13" fmla="*/ 0 h 1248"/>
                <a:gd name="T14" fmla="*/ 528 w 528"/>
                <a:gd name="T15" fmla="*/ 1248 h 1248"/>
              </a:gdLst>
              <a:ahLst/>
              <a:cxnLst>
                <a:cxn ang="T8">
                  <a:pos x="T0" y="T1"/>
                </a:cxn>
                <a:cxn ang="T9">
                  <a:pos x="T2" y="T3"/>
                </a:cxn>
                <a:cxn ang="T10">
                  <a:pos x="T4" y="T5"/>
                </a:cxn>
                <a:cxn ang="T11">
                  <a:pos x="T6" y="T7"/>
                </a:cxn>
              </a:cxnLst>
              <a:rect l="T12" t="T13" r="T14" b="T15"/>
              <a:pathLst>
                <a:path w="528" h="1248">
                  <a:moveTo>
                    <a:pt x="0" y="1248"/>
                  </a:moveTo>
                  <a:lnTo>
                    <a:pt x="48" y="0"/>
                  </a:lnTo>
                  <a:lnTo>
                    <a:pt x="480" y="0"/>
                  </a:lnTo>
                  <a:lnTo>
                    <a:pt x="528" y="1248"/>
                  </a:lnTo>
                </a:path>
              </a:pathLst>
            </a:custGeom>
            <a:noFill/>
            <a:ln w="38100" cap="flat">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5844" name="Group 6"/>
          <p:cNvGrpSpPr>
            <a:grpSpLocks/>
          </p:cNvGrpSpPr>
          <p:nvPr/>
        </p:nvGrpSpPr>
        <p:grpSpPr bwMode="auto">
          <a:xfrm>
            <a:off x="1600200" y="2903240"/>
            <a:ext cx="838200" cy="1984375"/>
            <a:chOff x="1008" y="1776"/>
            <a:chExt cx="528" cy="1250"/>
          </a:xfrm>
        </p:grpSpPr>
        <p:sp>
          <p:nvSpPr>
            <p:cNvPr id="35879" name="Freeform 7"/>
            <p:cNvSpPr>
              <a:spLocks/>
            </p:cNvSpPr>
            <p:nvPr/>
          </p:nvSpPr>
          <p:spPr bwMode="auto">
            <a:xfrm>
              <a:off x="1008" y="2232"/>
              <a:ext cx="528" cy="794"/>
            </a:xfrm>
            <a:custGeom>
              <a:avLst/>
              <a:gdLst>
                <a:gd name="T0" fmla="*/ 0 w 528"/>
                <a:gd name="T1" fmla="*/ 794 h 794"/>
                <a:gd name="T2" fmla="*/ 33 w 528"/>
                <a:gd name="T3" fmla="*/ 0 h 794"/>
                <a:gd name="T4" fmla="*/ 144 w 528"/>
                <a:gd name="T5" fmla="*/ 26 h 794"/>
                <a:gd name="T6" fmla="*/ 267 w 528"/>
                <a:gd name="T7" fmla="*/ 158 h 794"/>
                <a:gd name="T8" fmla="*/ 349 w 528"/>
                <a:gd name="T9" fmla="*/ 311 h 794"/>
                <a:gd name="T10" fmla="*/ 420 w 528"/>
                <a:gd name="T11" fmla="*/ 352 h 794"/>
                <a:gd name="T12" fmla="*/ 507 w 528"/>
                <a:gd name="T13" fmla="*/ 346 h 794"/>
                <a:gd name="T14" fmla="*/ 528 w 528"/>
                <a:gd name="T15" fmla="*/ 794 h 794"/>
                <a:gd name="T16" fmla="*/ 0 w 528"/>
                <a:gd name="T17" fmla="*/ 794 h 7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8"/>
                <a:gd name="T28" fmla="*/ 0 h 794"/>
                <a:gd name="T29" fmla="*/ 528 w 528"/>
                <a:gd name="T30" fmla="*/ 794 h 79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8" h="794">
                  <a:moveTo>
                    <a:pt x="0" y="794"/>
                  </a:moveTo>
                  <a:lnTo>
                    <a:pt x="33" y="0"/>
                  </a:lnTo>
                  <a:lnTo>
                    <a:pt x="144" y="26"/>
                  </a:lnTo>
                  <a:lnTo>
                    <a:pt x="267" y="158"/>
                  </a:lnTo>
                  <a:lnTo>
                    <a:pt x="349" y="311"/>
                  </a:lnTo>
                  <a:lnTo>
                    <a:pt x="420" y="352"/>
                  </a:lnTo>
                  <a:lnTo>
                    <a:pt x="507" y="346"/>
                  </a:lnTo>
                  <a:lnTo>
                    <a:pt x="528" y="794"/>
                  </a:lnTo>
                  <a:lnTo>
                    <a:pt x="0" y="794"/>
                  </a:lnTo>
                  <a:close/>
                </a:path>
              </a:pathLst>
            </a:cu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5880" name="Freeform 8"/>
            <p:cNvSpPr>
              <a:spLocks/>
            </p:cNvSpPr>
            <p:nvPr/>
          </p:nvSpPr>
          <p:spPr bwMode="auto">
            <a:xfrm>
              <a:off x="1008" y="1776"/>
              <a:ext cx="528" cy="1248"/>
            </a:xfrm>
            <a:custGeom>
              <a:avLst/>
              <a:gdLst>
                <a:gd name="T0" fmla="*/ 0 w 528"/>
                <a:gd name="T1" fmla="*/ 1248 h 1248"/>
                <a:gd name="T2" fmla="*/ 48 w 528"/>
                <a:gd name="T3" fmla="*/ 0 h 1248"/>
                <a:gd name="T4" fmla="*/ 480 w 528"/>
                <a:gd name="T5" fmla="*/ 0 h 1248"/>
                <a:gd name="T6" fmla="*/ 528 w 528"/>
                <a:gd name="T7" fmla="*/ 1248 h 1248"/>
                <a:gd name="T8" fmla="*/ 0 60000 65536"/>
                <a:gd name="T9" fmla="*/ 0 60000 65536"/>
                <a:gd name="T10" fmla="*/ 0 60000 65536"/>
                <a:gd name="T11" fmla="*/ 0 60000 65536"/>
                <a:gd name="T12" fmla="*/ 0 w 528"/>
                <a:gd name="T13" fmla="*/ 0 h 1248"/>
                <a:gd name="T14" fmla="*/ 528 w 528"/>
                <a:gd name="T15" fmla="*/ 1248 h 1248"/>
              </a:gdLst>
              <a:ahLst/>
              <a:cxnLst>
                <a:cxn ang="T8">
                  <a:pos x="T0" y="T1"/>
                </a:cxn>
                <a:cxn ang="T9">
                  <a:pos x="T2" y="T3"/>
                </a:cxn>
                <a:cxn ang="T10">
                  <a:pos x="T4" y="T5"/>
                </a:cxn>
                <a:cxn ang="T11">
                  <a:pos x="T6" y="T7"/>
                </a:cxn>
              </a:cxnLst>
              <a:rect l="T12" t="T13" r="T14" b="T15"/>
              <a:pathLst>
                <a:path w="528" h="1248">
                  <a:moveTo>
                    <a:pt x="0" y="1248"/>
                  </a:moveTo>
                  <a:lnTo>
                    <a:pt x="48" y="0"/>
                  </a:lnTo>
                  <a:lnTo>
                    <a:pt x="480" y="0"/>
                  </a:lnTo>
                  <a:lnTo>
                    <a:pt x="528" y="1248"/>
                  </a:lnTo>
                </a:path>
              </a:pathLst>
            </a:custGeom>
            <a:noFill/>
            <a:ln w="38100" cap="flat">
              <a:solidFill>
                <a:srgbClr val="00FF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5845" name="Group 9"/>
          <p:cNvGrpSpPr>
            <a:grpSpLocks/>
          </p:cNvGrpSpPr>
          <p:nvPr/>
        </p:nvGrpSpPr>
        <p:grpSpPr bwMode="auto">
          <a:xfrm>
            <a:off x="2438400" y="2903240"/>
            <a:ext cx="838200" cy="1984375"/>
            <a:chOff x="1536" y="1776"/>
            <a:chExt cx="528" cy="1250"/>
          </a:xfrm>
        </p:grpSpPr>
        <p:sp>
          <p:nvSpPr>
            <p:cNvPr id="35877" name="Freeform 10"/>
            <p:cNvSpPr>
              <a:spLocks/>
            </p:cNvSpPr>
            <p:nvPr/>
          </p:nvSpPr>
          <p:spPr bwMode="auto">
            <a:xfrm>
              <a:off x="1536" y="2222"/>
              <a:ext cx="528" cy="804"/>
            </a:xfrm>
            <a:custGeom>
              <a:avLst/>
              <a:gdLst>
                <a:gd name="T0" fmla="*/ 0 w 528"/>
                <a:gd name="T1" fmla="*/ 804 h 804"/>
                <a:gd name="T2" fmla="*/ 20 w 528"/>
                <a:gd name="T3" fmla="*/ 341 h 804"/>
                <a:gd name="T4" fmla="*/ 208 w 528"/>
                <a:gd name="T5" fmla="*/ 209 h 804"/>
                <a:gd name="T6" fmla="*/ 361 w 528"/>
                <a:gd name="T7" fmla="*/ 102 h 804"/>
                <a:gd name="T8" fmla="*/ 443 w 528"/>
                <a:gd name="T9" fmla="*/ 40 h 804"/>
                <a:gd name="T10" fmla="*/ 499 w 528"/>
                <a:gd name="T11" fmla="*/ 0 h 804"/>
                <a:gd name="T12" fmla="*/ 528 w 528"/>
                <a:gd name="T13" fmla="*/ 804 h 804"/>
                <a:gd name="T14" fmla="*/ 0 w 528"/>
                <a:gd name="T15" fmla="*/ 804 h 804"/>
                <a:gd name="T16" fmla="*/ 0 60000 65536"/>
                <a:gd name="T17" fmla="*/ 0 60000 65536"/>
                <a:gd name="T18" fmla="*/ 0 60000 65536"/>
                <a:gd name="T19" fmla="*/ 0 60000 65536"/>
                <a:gd name="T20" fmla="*/ 0 60000 65536"/>
                <a:gd name="T21" fmla="*/ 0 60000 65536"/>
                <a:gd name="T22" fmla="*/ 0 60000 65536"/>
                <a:gd name="T23" fmla="*/ 0 60000 65536"/>
                <a:gd name="T24" fmla="*/ 0 w 528"/>
                <a:gd name="T25" fmla="*/ 0 h 804"/>
                <a:gd name="T26" fmla="*/ 528 w 528"/>
                <a:gd name="T27" fmla="*/ 804 h 8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8" h="804">
                  <a:moveTo>
                    <a:pt x="0" y="804"/>
                  </a:moveTo>
                  <a:lnTo>
                    <a:pt x="20" y="341"/>
                  </a:lnTo>
                  <a:lnTo>
                    <a:pt x="208" y="209"/>
                  </a:lnTo>
                  <a:lnTo>
                    <a:pt x="361" y="102"/>
                  </a:lnTo>
                  <a:lnTo>
                    <a:pt x="443" y="40"/>
                  </a:lnTo>
                  <a:lnTo>
                    <a:pt x="499" y="0"/>
                  </a:lnTo>
                  <a:lnTo>
                    <a:pt x="528" y="804"/>
                  </a:lnTo>
                  <a:lnTo>
                    <a:pt x="0" y="804"/>
                  </a:lnTo>
                  <a:close/>
                </a:path>
              </a:pathLst>
            </a:custGeom>
            <a:solidFill>
              <a:srgbClr val="FF00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5878" name="Freeform 11"/>
            <p:cNvSpPr>
              <a:spLocks/>
            </p:cNvSpPr>
            <p:nvPr/>
          </p:nvSpPr>
          <p:spPr bwMode="auto">
            <a:xfrm>
              <a:off x="1536" y="1776"/>
              <a:ext cx="528" cy="1248"/>
            </a:xfrm>
            <a:custGeom>
              <a:avLst/>
              <a:gdLst>
                <a:gd name="T0" fmla="*/ 0 w 528"/>
                <a:gd name="T1" fmla="*/ 1248 h 1248"/>
                <a:gd name="T2" fmla="*/ 48 w 528"/>
                <a:gd name="T3" fmla="*/ 0 h 1248"/>
                <a:gd name="T4" fmla="*/ 480 w 528"/>
                <a:gd name="T5" fmla="*/ 0 h 1248"/>
                <a:gd name="T6" fmla="*/ 528 w 528"/>
                <a:gd name="T7" fmla="*/ 1248 h 1248"/>
                <a:gd name="T8" fmla="*/ 0 60000 65536"/>
                <a:gd name="T9" fmla="*/ 0 60000 65536"/>
                <a:gd name="T10" fmla="*/ 0 60000 65536"/>
                <a:gd name="T11" fmla="*/ 0 60000 65536"/>
                <a:gd name="T12" fmla="*/ 0 w 528"/>
                <a:gd name="T13" fmla="*/ 0 h 1248"/>
                <a:gd name="T14" fmla="*/ 528 w 528"/>
                <a:gd name="T15" fmla="*/ 1248 h 1248"/>
              </a:gdLst>
              <a:ahLst/>
              <a:cxnLst>
                <a:cxn ang="T8">
                  <a:pos x="T0" y="T1"/>
                </a:cxn>
                <a:cxn ang="T9">
                  <a:pos x="T2" y="T3"/>
                </a:cxn>
                <a:cxn ang="T10">
                  <a:pos x="T4" y="T5"/>
                </a:cxn>
                <a:cxn ang="T11">
                  <a:pos x="T6" y="T7"/>
                </a:cxn>
              </a:cxnLst>
              <a:rect l="T12" t="T13" r="T14" b="T15"/>
              <a:pathLst>
                <a:path w="528" h="1248">
                  <a:moveTo>
                    <a:pt x="0" y="1248"/>
                  </a:moveTo>
                  <a:lnTo>
                    <a:pt x="48" y="0"/>
                  </a:lnTo>
                  <a:lnTo>
                    <a:pt x="480" y="0"/>
                  </a:lnTo>
                  <a:lnTo>
                    <a:pt x="528" y="1248"/>
                  </a:lnTo>
                </a:path>
              </a:pathLst>
            </a:custGeom>
            <a:noFill/>
            <a:ln w="38100" cap="flat">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5846" name="Group 12"/>
          <p:cNvGrpSpPr>
            <a:grpSpLocks/>
          </p:cNvGrpSpPr>
          <p:nvPr/>
        </p:nvGrpSpPr>
        <p:grpSpPr bwMode="auto">
          <a:xfrm>
            <a:off x="152400" y="1988840"/>
            <a:ext cx="4524375" cy="3232150"/>
            <a:chOff x="96" y="1200"/>
            <a:chExt cx="2850" cy="2036"/>
          </a:xfrm>
        </p:grpSpPr>
        <p:sp>
          <p:nvSpPr>
            <p:cNvPr id="35867" name="Freeform 13"/>
            <p:cNvSpPr>
              <a:spLocks/>
            </p:cNvSpPr>
            <p:nvPr/>
          </p:nvSpPr>
          <p:spPr bwMode="auto">
            <a:xfrm>
              <a:off x="336" y="1968"/>
              <a:ext cx="2112" cy="816"/>
            </a:xfrm>
            <a:custGeom>
              <a:avLst/>
              <a:gdLst>
                <a:gd name="T0" fmla="*/ 0 w 2112"/>
                <a:gd name="T1" fmla="*/ 816 h 816"/>
                <a:gd name="T2" fmla="*/ 288 w 2112"/>
                <a:gd name="T3" fmla="*/ 288 h 816"/>
                <a:gd name="T4" fmla="*/ 816 w 2112"/>
                <a:gd name="T5" fmla="*/ 288 h 816"/>
                <a:gd name="T6" fmla="*/ 1104 w 2112"/>
                <a:gd name="T7" fmla="*/ 624 h 816"/>
                <a:gd name="T8" fmla="*/ 1584 w 2112"/>
                <a:gd name="T9" fmla="*/ 336 h 816"/>
                <a:gd name="T10" fmla="*/ 2112 w 2112"/>
                <a:gd name="T11" fmla="*/ 0 h 816"/>
                <a:gd name="T12" fmla="*/ 0 60000 65536"/>
                <a:gd name="T13" fmla="*/ 0 60000 65536"/>
                <a:gd name="T14" fmla="*/ 0 60000 65536"/>
                <a:gd name="T15" fmla="*/ 0 60000 65536"/>
                <a:gd name="T16" fmla="*/ 0 60000 65536"/>
                <a:gd name="T17" fmla="*/ 0 60000 65536"/>
                <a:gd name="T18" fmla="*/ 0 w 2112"/>
                <a:gd name="T19" fmla="*/ 0 h 816"/>
                <a:gd name="T20" fmla="*/ 2112 w 2112"/>
                <a:gd name="T21" fmla="*/ 816 h 816"/>
              </a:gdLst>
              <a:ahLst/>
              <a:cxnLst>
                <a:cxn ang="T12">
                  <a:pos x="T0" y="T1"/>
                </a:cxn>
                <a:cxn ang="T13">
                  <a:pos x="T2" y="T3"/>
                </a:cxn>
                <a:cxn ang="T14">
                  <a:pos x="T4" y="T5"/>
                </a:cxn>
                <a:cxn ang="T15">
                  <a:pos x="T6" y="T7"/>
                </a:cxn>
                <a:cxn ang="T16">
                  <a:pos x="T8" y="T9"/>
                </a:cxn>
                <a:cxn ang="T17">
                  <a:pos x="T10" y="T11"/>
                </a:cxn>
              </a:cxnLst>
              <a:rect l="T18" t="T19" r="T20" b="T21"/>
              <a:pathLst>
                <a:path w="2112" h="816">
                  <a:moveTo>
                    <a:pt x="0" y="816"/>
                  </a:moveTo>
                  <a:cubicBezTo>
                    <a:pt x="76" y="596"/>
                    <a:pt x="152" y="376"/>
                    <a:pt x="288" y="288"/>
                  </a:cubicBezTo>
                  <a:cubicBezTo>
                    <a:pt x="424" y="200"/>
                    <a:pt x="680" y="232"/>
                    <a:pt x="816" y="288"/>
                  </a:cubicBezTo>
                  <a:cubicBezTo>
                    <a:pt x="952" y="344"/>
                    <a:pt x="976" y="616"/>
                    <a:pt x="1104" y="624"/>
                  </a:cubicBezTo>
                  <a:cubicBezTo>
                    <a:pt x="1232" y="632"/>
                    <a:pt x="1416" y="440"/>
                    <a:pt x="1584" y="336"/>
                  </a:cubicBezTo>
                  <a:cubicBezTo>
                    <a:pt x="1752" y="232"/>
                    <a:pt x="1932" y="116"/>
                    <a:pt x="2112" y="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nvGrpSpPr>
            <p:cNvPr id="35868" name="Group 14"/>
            <p:cNvGrpSpPr>
              <a:grpSpLocks/>
            </p:cNvGrpSpPr>
            <p:nvPr/>
          </p:nvGrpSpPr>
          <p:grpSpPr bwMode="auto">
            <a:xfrm>
              <a:off x="96" y="1200"/>
              <a:ext cx="2850" cy="2036"/>
              <a:chOff x="96" y="1200"/>
              <a:chExt cx="2850" cy="2036"/>
            </a:xfrm>
          </p:grpSpPr>
          <p:sp>
            <p:nvSpPr>
              <p:cNvPr id="35869" name="Text Box 15"/>
              <p:cNvSpPr txBox="1">
                <a:spLocks noChangeArrowheads="1"/>
              </p:cNvSpPr>
              <p:nvPr/>
            </p:nvSpPr>
            <p:spPr bwMode="auto">
              <a:xfrm>
                <a:off x="336" y="3024"/>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400</a:t>
                </a:r>
              </a:p>
            </p:txBody>
          </p:sp>
          <p:sp>
            <p:nvSpPr>
              <p:cNvPr id="35870" name="Text Box 16"/>
              <p:cNvSpPr txBox="1">
                <a:spLocks noChangeArrowheads="1"/>
              </p:cNvSpPr>
              <p:nvPr/>
            </p:nvSpPr>
            <p:spPr bwMode="auto">
              <a:xfrm>
                <a:off x="864" y="3024"/>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500</a:t>
                </a:r>
              </a:p>
            </p:txBody>
          </p:sp>
          <p:sp>
            <p:nvSpPr>
              <p:cNvPr id="35871" name="Text Box 17"/>
              <p:cNvSpPr txBox="1">
                <a:spLocks noChangeArrowheads="1"/>
              </p:cNvSpPr>
              <p:nvPr/>
            </p:nvSpPr>
            <p:spPr bwMode="auto">
              <a:xfrm>
                <a:off x="1392" y="3024"/>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600</a:t>
                </a:r>
              </a:p>
            </p:txBody>
          </p:sp>
          <p:sp>
            <p:nvSpPr>
              <p:cNvPr id="35872" name="Text Box 18"/>
              <p:cNvSpPr txBox="1">
                <a:spLocks noChangeArrowheads="1"/>
              </p:cNvSpPr>
              <p:nvPr/>
            </p:nvSpPr>
            <p:spPr bwMode="auto">
              <a:xfrm>
                <a:off x="1920" y="3024"/>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700</a:t>
                </a:r>
              </a:p>
            </p:txBody>
          </p:sp>
          <p:grpSp>
            <p:nvGrpSpPr>
              <p:cNvPr id="35873" name="Group 19"/>
              <p:cNvGrpSpPr>
                <a:grpSpLocks/>
              </p:cNvGrpSpPr>
              <p:nvPr/>
            </p:nvGrpSpPr>
            <p:grpSpPr bwMode="auto">
              <a:xfrm>
                <a:off x="96" y="1200"/>
                <a:ext cx="2850" cy="1938"/>
                <a:chOff x="96" y="1200"/>
                <a:chExt cx="2850" cy="1938"/>
              </a:xfrm>
            </p:grpSpPr>
            <p:sp>
              <p:nvSpPr>
                <p:cNvPr id="35874" name="Freeform 20"/>
                <p:cNvSpPr>
                  <a:spLocks/>
                </p:cNvSpPr>
                <p:nvPr/>
              </p:nvSpPr>
              <p:spPr bwMode="auto">
                <a:xfrm>
                  <a:off x="288" y="1392"/>
                  <a:ext cx="2208" cy="1632"/>
                </a:xfrm>
                <a:custGeom>
                  <a:avLst/>
                  <a:gdLst>
                    <a:gd name="T0" fmla="*/ 2208 w 1440"/>
                    <a:gd name="T1" fmla="*/ 1632 h 1440"/>
                    <a:gd name="T2" fmla="*/ 0 w 1440"/>
                    <a:gd name="T3" fmla="*/ 1632 h 1440"/>
                    <a:gd name="T4" fmla="*/ 0 w 1440"/>
                    <a:gd name="T5" fmla="*/ 0 h 1440"/>
                    <a:gd name="T6" fmla="*/ 0 60000 65536"/>
                    <a:gd name="T7" fmla="*/ 0 60000 65536"/>
                    <a:gd name="T8" fmla="*/ 0 60000 65536"/>
                    <a:gd name="T9" fmla="*/ 0 w 1440"/>
                    <a:gd name="T10" fmla="*/ 0 h 1440"/>
                    <a:gd name="T11" fmla="*/ 1440 w 1440"/>
                    <a:gd name="T12" fmla="*/ 1440 h 1440"/>
                  </a:gdLst>
                  <a:ahLst/>
                  <a:cxnLst>
                    <a:cxn ang="T6">
                      <a:pos x="T0" y="T1"/>
                    </a:cxn>
                    <a:cxn ang="T7">
                      <a:pos x="T2" y="T3"/>
                    </a:cxn>
                    <a:cxn ang="T8">
                      <a:pos x="T4" y="T5"/>
                    </a:cxn>
                  </a:cxnLst>
                  <a:rect l="T9" t="T10" r="T11" b="T12"/>
                  <a:pathLst>
                    <a:path w="1440" h="1440">
                      <a:moveTo>
                        <a:pt x="1440" y="1440"/>
                      </a:moveTo>
                      <a:lnTo>
                        <a:pt x="0" y="1440"/>
                      </a:lnTo>
                      <a:lnTo>
                        <a:pt x="0" y="0"/>
                      </a:lnTo>
                    </a:path>
                  </a:pathLst>
                </a:custGeom>
                <a:noFill/>
                <a:ln w="25400">
                  <a:solidFill>
                    <a:schemeClr val="tx1"/>
                  </a:solidFill>
                  <a:round/>
                  <a:headEnd type="stealth" w="med" len="lg"/>
                  <a:tailEnd type="stealth" w="med" len="lg"/>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875" name="Text Box 21"/>
                <p:cNvSpPr txBox="1">
                  <a:spLocks noChangeArrowheads="1"/>
                </p:cNvSpPr>
                <p:nvPr/>
              </p:nvSpPr>
              <p:spPr bwMode="auto">
                <a:xfrm>
                  <a:off x="2496" y="2926"/>
                  <a:ext cx="4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latin typeface="Symbol" pitchFamily="18" charset="2"/>
                    </a:rPr>
                    <a:t>l</a:t>
                  </a:r>
                  <a:r>
                    <a:rPr lang="en-GB" altLang="en-US" sz="1600"/>
                    <a:t>(nm)</a:t>
                  </a:r>
                </a:p>
              </p:txBody>
            </p:sp>
            <p:sp>
              <p:nvSpPr>
                <p:cNvPr id="35876" name="Text Box 22"/>
                <p:cNvSpPr txBox="1">
                  <a:spLocks noChangeArrowheads="1"/>
                </p:cNvSpPr>
                <p:nvPr/>
              </p:nvSpPr>
              <p:spPr bwMode="auto">
                <a:xfrm>
                  <a:off x="96" y="1200"/>
                  <a:ext cx="35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S</a:t>
                  </a:r>
                  <a:r>
                    <a:rPr lang="en-GB" altLang="en-US" sz="1600">
                      <a:latin typeface="Symbol" pitchFamily="18" charset="2"/>
                    </a:rPr>
                    <a:t>(l)</a:t>
                  </a:r>
                  <a:endParaRPr lang="en-GB" altLang="en-US" sz="1600"/>
                </a:p>
              </p:txBody>
            </p:sp>
          </p:grpSp>
        </p:grpSp>
      </p:grpSp>
      <p:grpSp>
        <p:nvGrpSpPr>
          <p:cNvPr id="35847" name="Group 23"/>
          <p:cNvGrpSpPr>
            <a:grpSpLocks/>
          </p:cNvGrpSpPr>
          <p:nvPr/>
        </p:nvGrpSpPr>
        <p:grpSpPr bwMode="auto">
          <a:xfrm>
            <a:off x="5105400" y="2903240"/>
            <a:ext cx="838200" cy="1981200"/>
            <a:chOff x="3216" y="1776"/>
            <a:chExt cx="528" cy="1248"/>
          </a:xfrm>
        </p:grpSpPr>
        <p:sp>
          <p:nvSpPr>
            <p:cNvPr id="35865" name="Freeform 24"/>
            <p:cNvSpPr>
              <a:spLocks/>
            </p:cNvSpPr>
            <p:nvPr/>
          </p:nvSpPr>
          <p:spPr bwMode="auto">
            <a:xfrm>
              <a:off x="3216" y="2105"/>
              <a:ext cx="528" cy="919"/>
            </a:xfrm>
            <a:custGeom>
              <a:avLst/>
              <a:gdLst>
                <a:gd name="T0" fmla="*/ 0 w 528"/>
                <a:gd name="T1" fmla="*/ 919 h 919"/>
                <a:gd name="T2" fmla="*/ 36 w 528"/>
                <a:gd name="T3" fmla="*/ 0 h 919"/>
                <a:gd name="T4" fmla="*/ 128 w 528"/>
                <a:gd name="T5" fmla="*/ 15 h 919"/>
                <a:gd name="T6" fmla="*/ 276 w 528"/>
                <a:gd name="T7" fmla="*/ 158 h 919"/>
                <a:gd name="T8" fmla="*/ 424 w 528"/>
                <a:gd name="T9" fmla="*/ 291 h 919"/>
                <a:gd name="T10" fmla="*/ 500 w 528"/>
                <a:gd name="T11" fmla="*/ 332 h 919"/>
                <a:gd name="T12" fmla="*/ 528 w 528"/>
                <a:gd name="T13" fmla="*/ 919 h 919"/>
                <a:gd name="T14" fmla="*/ 0 w 528"/>
                <a:gd name="T15" fmla="*/ 919 h 919"/>
                <a:gd name="T16" fmla="*/ 0 60000 65536"/>
                <a:gd name="T17" fmla="*/ 0 60000 65536"/>
                <a:gd name="T18" fmla="*/ 0 60000 65536"/>
                <a:gd name="T19" fmla="*/ 0 60000 65536"/>
                <a:gd name="T20" fmla="*/ 0 60000 65536"/>
                <a:gd name="T21" fmla="*/ 0 60000 65536"/>
                <a:gd name="T22" fmla="*/ 0 60000 65536"/>
                <a:gd name="T23" fmla="*/ 0 60000 65536"/>
                <a:gd name="T24" fmla="*/ 0 w 528"/>
                <a:gd name="T25" fmla="*/ 0 h 919"/>
                <a:gd name="T26" fmla="*/ 528 w 528"/>
                <a:gd name="T27" fmla="*/ 919 h 9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8" h="919">
                  <a:moveTo>
                    <a:pt x="0" y="919"/>
                  </a:moveTo>
                  <a:lnTo>
                    <a:pt x="36" y="0"/>
                  </a:lnTo>
                  <a:lnTo>
                    <a:pt x="128" y="15"/>
                  </a:lnTo>
                  <a:lnTo>
                    <a:pt x="276" y="158"/>
                  </a:lnTo>
                  <a:lnTo>
                    <a:pt x="424" y="291"/>
                  </a:lnTo>
                  <a:lnTo>
                    <a:pt x="500" y="332"/>
                  </a:lnTo>
                  <a:lnTo>
                    <a:pt x="528" y="919"/>
                  </a:lnTo>
                  <a:lnTo>
                    <a:pt x="0" y="919"/>
                  </a:lnTo>
                  <a:close/>
                </a:path>
              </a:pathLst>
            </a:custGeom>
            <a:solidFill>
              <a:srgbClr val="0000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5866" name="Freeform 25"/>
            <p:cNvSpPr>
              <a:spLocks/>
            </p:cNvSpPr>
            <p:nvPr/>
          </p:nvSpPr>
          <p:spPr bwMode="auto">
            <a:xfrm>
              <a:off x="3216" y="1776"/>
              <a:ext cx="528" cy="1248"/>
            </a:xfrm>
            <a:custGeom>
              <a:avLst/>
              <a:gdLst>
                <a:gd name="T0" fmla="*/ 0 w 528"/>
                <a:gd name="T1" fmla="*/ 1248 h 1248"/>
                <a:gd name="T2" fmla="*/ 48 w 528"/>
                <a:gd name="T3" fmla="*/ 0 h 1248"/>
                <a:gd name="T4" fmla="*/ 480 w 528"/>
                <a:gd name="T5" fmla="*/ 0 h 1248"/>
                <a:gd name="T6" fmla="*/ 528 w 528"/>
                <a:gd name="T7" fmla="*/ 1248 h 1248"/>
                <a:gd name="T8" fmla="*/ 0 60000 65536"/>
                <a:gd name="T9" fmla="*/ 0 60000 65536"/>
                <a:gd name="T10" fmla="*/ 0 60000 65536"/>
                <a:gd name="T11" fmla="*/ 0 60000 65536"/>
                <a:gd name="T12" fmla="*/ 0 w 528"/>
                <a:gd name="T13" fmla="*/ 0 h 1248"/>
                <a:gd name="T14" fmla="*/ 528 w 528"/>
                <a:gd name="T15" fmla="*/ 1248 h 1248"/>
              </a:gdLst>
              <a:ahLst/>
              <a:cxnLst>
                <a:cxn ang="T8">
                  <a:pos x="T0" y="T1"/>
                </a:cxn>
                <a:cxn ang="T9">
                  <a:pos x="T2" y="T3"/>
                </a:cxn>
                <a:cxn ang="T10">
                  <a:pos x="T4" y="T5"/>
                </a:cxn>
                <a:cxn ang="T11">
                  <a:pos x="T6" y="T7"/>
                </a:cxn>
              </a:cxnLst>
              <a:rect l="T12" t="T13" r="T14" b="T15"/>
              <a:pathLst>
                <a:path w="528" h="1248">
                  <a:moveTo>
                    <a:pt x="0" y="1248"/>
                  </a:moveTo>
                  <a:lnTo>
                    <a:pt x="48" y="0"/>
                  </a:lnTo>
                  <a:lnTo>
                    <a:pt x="480" y="0"/>
                  </a:lnTo>
                  <a:lnTo>
                    <a:pt x="528" y="1248"/>
                  </a:lnTo>
                </a:path>
              </a:pathLst>
            </a:custGeom>
            <a:noFill/>
            <a:ln w="38100" cap="flat">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5848" name="Group 26"/>
          <p:cNvGrpSpPr>
            <a:grpSpLocks/>
          </p:cNvGrpSpPr>
          <p:nvPr/>
        </p:nvGrpSpPr>
        <p:grpSpPr bwMode="auto">
          <a:xfrm>
            <a:off x="5943600" y="2903240"/>
            <a:ext cx="838200" cy="1984375"/>
            <a:chOff x="3744" y="1776"/>
            <a:chExt cx="528" cy="1250"/>
          </a:xfrm>
        </p:grpSpPr>
        <p:sp>
          <p:nvSpPr>
            <p:cNvPr id="35863" name="Freeform 27"/>
            <p:cNvSpPr>
              <a:spLocks/>
            </p:cNvSpPr>
            <p:nvPr/>
          </p:nvSpPr>
          <p:spPr bwMode="auto">
            <a:xfrm>
              <a:off x="3744" y="2350"/>
              <a:ext cx="528" cy="676"/>
            </a:xfrm>
            <a:custGeom>
              <a:avLst/>
              <a:gdLst>
                <a:gd name="T0" fmla="*/ 0 w 528"/>
                <a:gd name="T1" fmla="*/ 676 h 676"/>
                <a:gd name="T2" fmla="*/ 23 w 528"/>
                <a:gd name="T3" fmla="*/ 107 h 676"/>
                <a:gd name="T4" fmla="*/ 181 w 528"/>
                <a:gd name="T5" fmla="*/ 132 h 676"/>
                <a:gd name="T6" fmla="*/ 267 w 528"/>
                <a:gd name="T7" fmla="*/ 40 h 676"/>
                <a:gd name="T8" fmla="*/ 400 w 528"/>
                <a:gd name="T9" fmla="*/ 0 h 676"/>
                <a:gd name="T10" fmla="*/ 502 w 528"/>
                <a:gd name="T11" fmla="*/ 10 h 676"/>
                <a:gd name="T12" fmla="*/ 507 w 528"/>
                <a:gd name="T13" fmla="*/ 228 h 676"/>
                <a:gd name="T14" fmla="*/ 528 w 528"/>
                <a:gd name="T15" fmla="*/ 676 h 676"/>
                <a:gd name="T16" fmla="*/ 0 w 528"/>
                <a:gd name="T17" fmla="*/ 676 h 6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8"/>
                <a:gd name="T28" fmla="*/ 0 h 676"/>
                <a:gd name="T29" fmla="*/ 528 w 528"/>
                <a:gd name="T30" fmla="*/ 676 h 6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8" h="676">
                  <a:moveTo>
                    <a:pt x="0" y="676"/>
                  </a:moveTo>
                  <a:lnTo>
                    <a:pt x="23" y="107"/>
                  </a:lnTo>
                  <a:lnTo>
                    <a:pt x="181" y="132"/>
                  </a:lnTo>
                  <a:lnTo>
                    <a:pt x="267" y="40"/>
                  </a:lnTo>
                  <a:lnTo>
                    <a:pt x="400" y="0"/>
                  </a:lnTo>
                  <a:lnTo>
                    <a:pt x="502" y="10"/>
                  </a:lnTo>
                  <a:lnTo>
                    <a:pt x="507" y="228"/>
                  </a:lnTo>
                  <a:lnTo>
                    <a:pt x="528" y="676"/>
                  </a:lnTo>
                  <a:lnTo>
                    <a:pt x="0" y="676"/>
                  </a:lnTo>
                  <a:close/>
                </a:path>
              </a:pathLst>
            </a:cu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5864" name="Freeform 28"/>
            <p:cNvSpPr>
              <a:spLocks/>
            </p:cNvSpPr>
            <p:nvPr/>
          </p:nvSpPr>
          <p:spPr bwMode="auto">
            <a:xfrm>
              <a:off x="3744" y="1776"/>
              <a:ext cx="528" cy="1248"/>
            </a:xfrm>
            <a:custGeom>
              <a:avLst/>
              <a:gdLst>
                <a:gd name="T0" fmla="*/ 0 w 528"/>
                <a:gd name="T1" fmla="*/ 1248 h 1248"/>
                <a:gd name="T2" fmla="*/ 48 w 528"/>
                <a:gd name="T3" fmla="*/ 0 h 1248"/>
                <a:gd name="T4" fmla="*/ 480 w 528"/>
                <a:gd name="T5" fmla="*/ 0 h 1248"/>
                <a:gd name="T6" fmla="*/ 528 w 528"/>
                <a:gd name="T7" fmla="*/ 1248 h 1248"/>
                <a:gd name="T8" fmla="*/ 0 60000 65536"/>
                <a:gd name="T9" fmla="*/ 0 60000 65536"/>
                <a:gd name="T10" fmla="*/ 0 60000 65536"/>
                <a:gd name="T11" fmla="*/ 0 60000 65536"/>
                <a:gd name="T12" fmla="*/ 0 w 528"/>
                <a:gd name="T13" fmla="*/ 0 h 1248"/>
                <a:gd name="T14" fmla="*/ 528 w 528"/>
                <a:gd name="T15" fmla="*/ 1248 h 1248"/>
              </a:gdLst>
              <a:ahLst/>
              <a:cxnLst>
                <a:cxn ang="T8">
                  <a:pos x="T0" y="T1"/>
                </a:cxn>
                <a:cxn ang="T9">
                  <a:pos x="T2" y="T3"/>
                </a:cxn>
                <a:cxn ang="T10">
                  <a:pos x="T4" y="T5"/>
                </a:cxn>
                <a:cxn ang="T11">
                  <a:pos x="T6" y="T7"/>
                </a:cxn>
              </a:cxnLst>
              <a:rect l="T12" t="T13" r="T14" b="T15"/>
              <a:pathLst>
                <a:path w="528" h="1248">
                  <a:moveTo>
                    <a:pt x="0" y="1248"/>
                  </a:moveTo>
                  <a:lnTo>
                    <a:pt x="48" y="0"/>
                  </a:lnTo>
                  <a:lnTo>
                    <a:pt x="480" y="0"/>
                  </a:lnTo>
                  <a:lnTo>
                    <a:pt x="528" y="1248"/>
                  </a:lnTo>
                </a:path>
              </a:pathLst>
            </a:custGeom>
            <a:noFill/>
            <a:ln w="38100" cap="flat">
              <a:solidFill>
                <a:srgbClr val="00FF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5849" name="Group 29"/>
          <p:cNvGrpSpPr>
            <a:grpSpLocks/>
          </p:cNvGrpSpPr>
          <p:nvPr/>
        </p:nvGrpSpPr>
        <p:grpSpPr bwMode="auto">
          <a:xfrm>
            <a:off x="6781800" y="2903240"/>
            <a:ext cx="838200" cy="1984375"/>
            <a:chOff x="4272" y="1776"/>
            <a:chExt cx="528" cy="1250"/>
          </a:xfrm>
        </p:grpSpPr>
        <p:sp>
          <p:nvSpPr>
            <p:cNvPr id="35861" name="Freeform 30"/>
            <p:cNvSpPr>
              <a:spLocks/>
            </p:cNvSpPr>
            <p:nvPr/>
          </p:nvSpPr>
          <p:spPr bwMode="auto">
            <a:xfrm>
              <a:off x="4272" y="2391"/>
              <a:ext cx="528" cy="635"/>
            </a:xfrm>
            <a:custGeom>
              <a:avLst/>
              <a:gdLst>
                <a:gd name="T0" fmla="*/ 0 w 528"/>
                <a:gd name="T1" fmla="*/ 635 h 635"/>
                <a:gd name="T2" fmla="*/ 30 w 528"/>
                <a:gd name="T3" fmla="*/ 0 h 635"/>
                <a:gd name="T4" fmla="*/ 152 w 528"/>
                <a:gd name="T5" fmla="*/ 20 h 635"/>
                <a:gd name="T6" fmla="*/ 300 w 528"/>
                <a:gd name="T7" fmla="*/ 10 h 635"/>
                <a:gd name="T8" fmla="*/ 438 w 528"/>
                <a:gd name="T9" fmla="*/ 20 h 635"/>
                <a:gd name="T10" fmla="*/ 504 w 528"/>
                <a:gd name="T11" fmla="*/ 30 h 635"/>
                <a:gd name="T12" fmla="*/ 528 w 528"/>
                <a:gd name="T13" fmla="*/ 635 h 635"/>
                <a:gd name="T14" fmla="*/ 0 w 528"/>
                <a:gd name="T15" fmla="*/ 635 h 635"/>
                <a:gd name="T16" fmla="*/ 0 60000 65536"/>
                <a:gd name="T17" fmla="*/ 0 60000 65536"/>
                <a:gd name="T18" fmla="*/ 0 60000 65536"/>
                <a:gd name="T19" fmla="*/ 0 60000 65536"/>
                <a:gd name="T20" fmla="*/ 0 60000 65536"/>
                <a:gd name="T21" fmla="*/ 0 60000 65536"/>
                <a:gd name="T22" fmla="*/ 0 60000 65536"/>
                <a:gd name="T23" fmla="*/ 0 60000 65536"/>
                <a:gd name="T24" fmla="*/ 0 w 528"/>
                <a:gd name="T25" fmla="*/ 0 h 635"/>
                <a:gd name="T26" fmla="*/ 528 w 528"/>
                <a:gd name="T27" fmla="*/ 635 h 6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8" h="635">
                  <a:moveTo>
                    <a:pt x="0" y="635"/>
                  </a:moveTo>
                  <a:lnTo>
                    <a:pt x="30" y="0"/>
                  </a:lnTo>
                  <a:lnTo>
                    <a:pt x="152" y="20"/>
                  </a:lnTo>
                  <a:lnTo>
                    <a:pt x="300" y="10"/>
                  </a:lnTo>
                  <a:lnTo>
                    <a:pt x="438" y="20"/>
                  </a:lnTo>
                  <a:lnTo>
                    <a:pt x="504" y="30"/>
                  </a:lnTo>
                  <a:lnTo>
                    <a:pt x="528" y="635"/>
                  </a:lnTo>
                  <a:lnTo>
                    <a:pt x="0" y="635"/>
                  </a:lnTo>
                  <a:close/>
                </a:path>
              </a:pathLst>
            </a:custGeom>
            <a:solidFill>
              <a:srgbClr val="FF00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5862" name="Freeform 31"/>
            <p:cNvSpPr>
              <a:spLocks/>
            </p:cNvSpPr>
            <p:nvPr/>
          </p:nvSpPr>
          <p:spPr bwMode="auto">
            <a:xfrm>
              <a:off x="4272" y="1776"/>
              <a:ext cx="528" cy="1248"/>
            </a:xfrm>
            <a:custGeom>
              <a:avLst/>
              <a:gdLst>
                <a:gd name="T0" fmla="*/ 0 w 528"/>
                <a:gd name="T1" fmla="*/ 1248 h 1248"/>
                <a:gd name="T2" fmla="*/ 48 w 528"/>
                <a:gd name="T3" fmla="*/ 0 h 1248"/>
                <a:gd name="T4" fmla="*/ 480 w 528"/>
                <a:gd name="T5" fmla="*/ 0 h 1248"/>
                <a:gd name="T6" fmla="*/ 528 w 528"/>
                <a:gd name="T7" fmla="*/ 1248 h 1248"/>
                <a:gd name="T8" fmla="*/ 0 60000 65536"/>
                <a:gd name="T9" fmla="*/ 0 60000 65536"/>
                <a:gd name="T10" fmla="*/ 0 60000 65536"/>
                <a:gd name="T11" fmla="*/ 0 60000 65536"/>
                <a:gd name="T12" fmla="*/ 0 w 528"/>
                <a:gd name="T13" fmla="*/ 0 h 1248"/>
                <a:gd name="T14" fmla="*/ 528 w 528"/>
                <a:gd name="T15" fmla="*/ 1248 h 1248"/>
              </a:gdLst>
              <a:ahLst/>
              <a:cxnLst>
                <a:cxn ang="T8">
                  <a:pos x="T0" y="T1"/>
                </a:cxn>
                <a:cxn ang="T9">
                  <a:pos x="T2" y="T3"/>
                </a:cxn>
                <a:cxn ang="T10">
                  <a:pos x="T4" y="T5"/>
                </a:cxn>
                <a:cxn ang="T11">
                  <a:pos x="T6" y="T7"/>
                </a:cxn>
              </a:cxnLst>
              <a:rect l="T12" t="T13" r="T14" b="T15"/>
              <a:pathLst>
                <a:path w="528" h="1248">
                  <a:moveTo>
                    <a:pt x="0" y="1248"/>
                  </a:moveTo>
                  <a:lnTo>
                    <a:pt x="48" y="0"/>
                  </a:lnTo>
                  <a:lnTo>
                    <a:pt x="480" y="0"/>
                  </a:lnTo>
                  <a:lnTo>
                    <a:pt x="528" y="1248"/>
                  </a:lnTo>
                </a:path>
              </a:pathLst>
            </a:custGeom>
            <a:noFill/>
            <a:ln w="38100" cap="flat">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5850" name="Group 32"/>
          <p:cNvGrpSpPr>
            <a:grpSpLocks/>
          </p:cNvGrpSpPr>
          <p:nvPr/>
        </p:nvGrpSpPr>
        <p:grpSpPr bwMode="auto">
          <a:xfrm>
            <a:off x="4495800" y="1988840"/>
            <a:ext cx="4524375" cy="3232150"/>
            <a:chOff x="2832" y="1200"/>
            <a:chExt cx="2850" cy="2036"/>
          </a:xfrm>
        </p:grpSpPr>
        <p:sp>
          <p:nvSpPr>
            <p:cNvPr id="35852" name="Freeform 33"/>
            <p:cNvSpPr>
              <a:spLocks/>
            </p:cNvSpPr>
            <p:nvPr/>
          </p:nvSpPr>
          <p:spPr bwMode="auto">
            <a:xfrm>
              <a:off x="3084" y="2093"/>
              <a:ext cx="2136" cy="496"/>
            </a:xfrm>
            <a:custGeom>
              <a:avLst/>
              <a:gdLst>
                <a:gd name="T0" fmla="*/ 0 w 2136"/>
                <a:gd name="T1" fmla="*/ 22 h 496"/>
                <a:gd name="T2" fmla="*/ 250 w 2136"/>
                <a:gd name="T3" fmla="*/ 33 h 496"/>
                <a:gd name="T4" fmla="*/ 448 w 2136"/>
                <a:gd name="T5" fmla="*/ 221 h 496"/>
                <a:gd name="T6" fmla="*/ 617 w 2136"/>
                <a:gd name="T7" fmla="*/ 344 h 496"/>
                <a:gd name="T8" fmla="*/ 810 w 2136"/>
                <a:gd name="T9" fmla="*/ 384 h 496"/>
                <a:gd name="T10" fmla="*/ 1035 w 2136"/>
                <a:gd name="T11" fmla="*/ 257 h 496"/>
                <a:gd name="T12" fmla="*/ 1300 w 2136"/>
                <a:gd name="T13" fmla="*/ 308 h 496"/>
                <a:gd name="T14" fmla="*/ 1555 w 2136"/>
                <a:gd name="T15" fmla="*/ 313 h 496"/>
                <a:gd name="T16" fmla="*/ 1820 w 2136"/>
                <a:gd name="T17" fmla="*/ 344 h 496"/>
                <a:gd name="T18" fmla="*/ 2136 w 2136"/>
                <a:gd name="T19" fmla="*/ 496 h 4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36"/>
                <a:gd name="T31" fmla="*/ 0 h 496"/>
                <a:gd name="T32" fmla="*/ 2136 w 2136"/>
                <a:gd name="T33" fmla="*/ 496 h 4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36" h="496">
                  <a:moveTo>
                    <a:pt x="0" y="22"/>
                  </a:moveTo>
                  <a:cubicBezTo>
                    <a:pt x="42" y="24"/>
                    <a:pt x="175" y="0"/>
                    <a:pt x="250" y="33"/>
                  </a:cubicBezTo>
                  <a:cubicBezTo>
                    <a:pt x="325" y="66"/>
                    <a:pt x="387" y="169"/>
                    <a:pt x="448" y="221"/>
                  </a:cubicBezTo>
                  <a:cubicBezTo>
                    <a:pt x="509" y="273"/>
                    <a:pt x="557" y="317"/>
                    <a:pt x="617" y="344"/>
                  </a:cubicBezTo>
                  <a:cubicBezTo>
                    <a:pt x="677" y="371"/>
                    <a:pt x="740" y="398"/>
                    <a:pt x="810" y="384"/>
                  </a:cubicBezTo>
                  <a:cubicBezTo>
                    <a:pt x="880" y="370"/>
                    <a:pt x="953" y="270"/>
                    <a:pt x="1035" y="257"/>
                  </a:cubicBezTo>
                  <a:cubicBezTo>
                    <a:pt x="1117" y="244"/>
                    <a:pt x="1213" y="299"/>
                    <a:pt x="1300" y="308"/>
                  </a:cubicBezTo>
                  <a:cubicBezTo>
                    <a:pt x="1387" y="317"/>
                    <a:pt x="1468" y="307"/>
                    <a:pt x="1555" y="313"/>
                  </a:cubicBezTo>
                  <a:cubicBezTo>
                    <a:pt x="1642" y="319"/>
                    <a:pt x="1723" y="314"/>
                    <a:pt x="1820" y="344"/>
                  </a:cubicBezTo>
                  <a:cubicBezTo>
                    <a:pt x="1917" y="374"/>
                    <a:pt x="2070" y="464"/>
                    <a:pt x="2136" y="496"/>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nvGrpSpPr>
            <p:cNvPr id="35853" name="Group 34"/>
            <p:cNvGrpSpPr>
              <a:grpSpLocks/>
            </p:cNvGrpSpPr>
            <p:nvPr/>
          </p:nvGrpSpPr>
          <p:grpSpPr bwMode="auto">
            <a:xfrm>
              <a:off x="2832" y="1200"/>
              <a:ext cx="2850" cy="2036"/>
              <a:chOff x="2832" y="1200"/>
              <a:chExt cx="2850" cy="2036"/>
            </a:xfrm>
          </p:grpSpPr>
          <p:sp>
            <p:nvSpPr>
              <p:cNvPr id="35854" name="Freeform 35"/>
              <p:cNvSpPr>
                <a:spLocks/>
              </p:cNvSpPr>
              <p:nvPr/>
            </p:nvSpPr>
            <p:spPr bwMode="auto">
              <a:xfrm>
                <a:off x="3024" y="1392"/>
                <a:ext cx="2208" cy="1632"/>
              </a:xfrm>
              <a:custGeom>
                <a:avLst/>
                <a:gdLst>
                  <a:gd name="T0" fmla="*/ 2208 w 1440"/>
                  <a:gd name="T1" fmla="*/ 1632 h 1440"/>
                  <a:gd name="T2" fmla="*/ 0 w 1440"/>
                  <a:gd name="T3" fmla="*/ 1632 h 1440"/>
                  <a:gd name="T4" fmla="*/ 0 w 1440"/>
                  <a:gd name="T5" fmla="*/ 0 h 1440"/>
                  <a:gd name="T6" fmla="*/ 0 60000 65536"/>
                  <a:gd name="T7" fmla="*/ 0 60000 65536"/>
                  <a:gd name="T8" fmla="*/ 0 60000 65536"/>
                  <a:gd name="T9" fmla="*/ 0 w 1440"/>
                  <a:gd name="T10" fmla="*/ 0 h 1440"/>
                  <a:gd name="T11" fmla="*/ 1440 w 1440"/>
                  <a:gd name="T12" fmla="*/ 1440 h 1440"/>
                </a:gdLst>
                <a:ahLst/>
                <a:cxnLst>
                  <a:cxn ang="T6">
                    <a:pos x="T0" y="T1"/>
                  </a:cxn>
                  <a:cxn ang="T7">
                    <a:pos x="T2" y="T3"/>
                  </a:cxn>
                  <a:cxn ang="T8">
                    <a:pos x="T4" y="T5"/>
                  </a:cxn>
                </a:cxnLst>
                <a:rect l="T9" t="T10" r="T11" b="T12"/>
                <a:pathLst>
                  <a:path w="1440" h="1440">
                    <a:moveTo>
                      <a:pt x="1440" y="1440"/>
                    </a:moveTo>
                    <a:lnTo>
                      <a:pt x="0" y="1440"/>
                    </a:lnTo>
                    <a:lnTo>
                      <a:pt x="0" y="0"/>
                    </a:lnTo>
                  </a:path>
                </a:pathLst>
              </a:custGeom>
              <a:noFill/>
              <a:ln w="25400">
                <a:solidFill>
                  <a:schemeClr val="tx1"/>
                </a:solidFill>
                <a:round/>
                <a:headEnd type="stealth" w="med" len="lg"/>
                <a:tailEnd type="stealth" w="med" len="lg"/>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855" name="Text Box 36"/>
              <p:cNvSpPr txBox="1">
                <a:spLocks noChangeArrowheads="1"/>
              </p:cNvSpPr>
              <p:nvPr/>
            </p:nvSpPr>
            <p:spPr bwMode="auto">
              <a:xfrm>
                <a:off x="3072" y="3024"/>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400</a:t>
                </a:r>
              </a:p>
            </p:txBody>
          </p:sp>
          <p:sp>
            <p:nvSpPr>
              <p:cNvPr id="35856" name="Text Box 37"/>
              <p:cNvSpPr txBox="1">
                <a:spLocks noChangeArrowheads="1"/>
              </p:cNvSpPr>
              <p:nvPr/>
            </p:nvSpPr>
            <p:spPr bwMode="auto">
              <a:xfrm>
                <a:off x="3600" y="3024"/>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500</a:t>
                </a:r>
              </a:p>
            </p:txBody>
          </p:sp>
          <p:sp>
            <p:nvSpPr>
              <p:cNvPr id="35857" name="Text Box 38"/>
              <p:cNvSpPr txBox="1">
                <a:spLocks noChangeArrowheads="1"/>
              </p:cNvSpPr>
              <p:nvPr/>
            </p:nvSpPr>
            <p:spPr bwMode="auto">
              <a:xfrm>
                <a:off x="4128" y="3024"/>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600</a:t>
                </a:r>
              </a:p>
            </p:txBody>
          </p:sp>
          <p:sp>
            <p:nvSpPr>
              <p:cNvPr id="35858" name="Text Box 39"/>
              <p:cNvSpPr txBox="1">
                <a:spLocks noChangeArrowheads="1"/>
              </p:cNvSpPr>
              <p:nvPr/>
            </p:nvSpPr>
            <p:spPr bwMode="auto">
              <a:xfrm>
                <a:off x="4656" y="3024"/>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700</a:t>
                </a:r>
              </a:p>
            </p:txBody>
          </p:sp>
          <p:sp>
            <p:nvSpPr>
              <p:cNvPr id="35859" name="Text Box 40"/>
              <p:cNvSpPr txBox="1">
                <a:spLocks noChangeArrowheads="1"/>
              </p:cNvSpPr>
              <p:nvPr/>
            </p:nvSpPr>
            <p:spPr bwMode="auto">
              <a:xfrm>
                <a:off x="5232" y="2926"/>
                <a:ext cx="4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latin typeface="Symbol" pitchFamily="18" charset="2"/>
                  </a:rPr>
                  <a:t>l</a:t>
                </a:r>
                <a:r>
                  <a:rPr lang="en-GB" altLang="en-US" sz="1600"/>
                  <a:t>(nm)</a:t>
                </a:r>
              </a:p>
            </p:txBody>
          </p:sp>
          <p:sp>
            <p:nvSpPr>
              <p:cNvPr id="35860" name="Text Box 41"/>
              <p:cNvSpPr txBox="1">
                <a:spLocks noChangeArrowheads="1"/>
              </p:cNvSpPr>
              <p:nvPr/>
            </p:nvSpPr>
            <p:spPr bwMode="auto">
              <a:xfrm>
                <a:off x="2832" y="1200"/>
                <a:ext cx="35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S</a:t>
                </a:r>
                <a:r>
                  <a:rPr lang="en-GB" altLang="en-US" sz="1600">
                    <a:latin typeface="Symbol" pitchFamily="18" charset="2"/>
                  </a:rPr>
                  <a:t>(l)</a:t>
                </a:r>
                <a:endParaRPr lang="en-GB" altLang="en-US" sz="1600"/>
              </a:p>
            </p:txBody>
          </p:sp>
        </p:grpSp>
      </p:grpSp>
      <p:sp>
        <p:nvSpPr>
          <p:cNvPr id="2" name="TextBox 1"/>
          <p:cNvSpPr txBox="1"/>
          <p:nvPr/>
        </p:nvSpPr>
        <p:spPr>
          <a:xfrm>
            <a:off x="899592" y="2561466"/>
            <a:ext cx="505267" cy="369332"/>
          </a:xfrm>
          <a:prstGeom prst="rect">
            <a:avLst/>
          </a:prstGeom>
          <a:noFill/>
        </p:spPr>
        <p:txBody>
          <a:bodyPr wrap="none" rtlCol="0">
            <a:spAutoFit/>
          </a:bodyPr>
          <a:lstStyle/>
          <a:p>
            <a:r>
              <a:rPr lang="en-GB" sz="1800" dirty="0"/>
              <a:t>0.6</a:t>
            </a:r>
          </a:p>
        </p:txBody>
      </p:sp>
      <p:sp>
        <p:nvSpPr>
          <p:cNvPr id="45" name="TextBox 44"/>
          <p:cNvSpPr txBox="1"/>
          <p:nvPr/>
        </p:nvSpPr>
        <p:spPr>
          <a:xfrm>
            <a:off x="1762477" y="2561466"/>
            <a:ext cx="505267" cy="369332"/>
          </a:xfrm>
          <a:prstGeom prst="rect">
            <a:avLst/>
          </a:prstGeom>
          <a:noFill/>
        </p:spPr>
        <p:txBody>
          <a:bodyPr wrap="none" rtlCol="0">
            <a:spAutoFit/>
          </a:bodyPr>
          <a:lstStyle/>
          <a:p>
            <a:r>
              <a:rPr lang="en-GB" sz="1800" dirty="0"/>
              <a:t>0.4</a:t>
            </a:r>
          </a:p>
        </p:txBody>
      </p:sp>
      <p:sp>
        <p:nvSpPr>
          <p:cNvPr id="46" name="TextBox 45"/>
          <p:cNvSpPr txBox="1"/>
          <p:nvPr/>
        </p:nvSpPr>
        <p:spPr>
          <a:xfrm>
            <a:off x="2626573" y="2561466"/>
            <a:ext cx="505267" cy="369332"/>
          </a:xfrm>
          <a:prstGeom prst="rect">
            <a:avLst/>
          </a:prstGeom>
          <a:noFill/>
        </p:spPr>
        <p:txBody>
          <a:bodyPr wrap="none" rtlCol="0">
            <a:spAutoFit/>
          </a:bodyPr>
          <a:lstStyle/>
          <a:p>
            <a:r>
              <a:rPr lang="en-GB" sz="1800" dirty="0"/>
              <a:t>0.5</a:t>
            </a:r>
          </a:p>
        </p:txBody>
      </p:sp>
      <p:sp>
        <p:nvSpPr>
          <p:cNvPr id="47" name="TextBox 46"/>
          <p:cNvSpPr txBox="1"/>
          <p:nvPr/>
        </p:nvSpPr>
        <p:spPr>
          <a:xfrm>
            <a:off x="5290869" y="2570758"/>
            <a:ext cx="505267" cy="369332"/>
          </a:xfrm>
          <a:prstGeom prst="rect">
            <a:avLst/>
          </a:prstGeom>
          <a:noFill/>
        </p:spPr>
        <p:txBody>
          <a:bodyPr wrap="none" rtlCol="0">
            <a:spAutoFit/>
          </a:bodyPr>
          <a:lstStyle/>
          <a:p>
            <a:r>
              <a:rPr lang="en-GB" sz="1800" dirty="0"/>
              <a:t>0.6</a:t>
            </a:r>
          </a:p>
        </p:txBody>
      </p:sp>
      <p:sp>
        <p:nvSpPr>
          <p:cNvPr id="48" name="TextBox 47"/>
          <p:cNvSpPr txBox="1"/>
          <p:nvPr/>
        </p:nvSpPr>
        <p:spPr>
          <a:xfrm>
            <a:off x="6082957" y="2570758"/>
            <a:ext cx="505267" cy="369332"/>
          </a:xfrm>
          <a:prstGeom prst="rect">
            <a:avLst/>
          </a:prstGeom>
          <a:noFill/>
        </p:spPr>
        <p:txBody>
          <a:bodyPr wrap="none" rtlCol="0">
            <a:spAutoFit/>
          </a:bodyPr>
          <a:lstStyle/>
          <a:p>
            <a:r>
              <a:rPr lang="en-GB" sz="1800" dirty="0"/>
              <a:t>0.4</a:t>
            </a:r>
          </a:p>
        </p:txBody>
      </p:sp>
      <p:sp>
        <p:nvSpPr>
          <p:cNvPr id="49" name="TextBox 48"/>
          <p:cNvSpPr txBox="1"/>
          <p:nvPr/>
        </p:nvSpPr>
        <p:spPr>
          <a:xfrm>
            <a:off x="6947053" y="2570758"/>
            <a:ext cx="505267" cy="369332"/>
          </a:xfrm>
          <a:prstGeom prst="rect">
            <a:avLst/>
          </a:prstGeom>
          <a:noFill/>
        </p:spPr>
        <p:txBody>
          <a:bodyPr wrap="none" rtlCol="0">
            <a:spAutoFit/>
          </a:bodyPr>
          <a:lstStyle/>
          <a:p>
            <a:r>
              <a:rPr lang="en-GB" sz="1800" dirty="0"/>
              <a:t>0.5</a:t>
            </a:r>
          </a:p>
        </p:txBody>
      </p:sp>
      <p:sp>
        <p:nvSpPr>
          <p:cNvPr id="3" name="TextBox 2"/>
          <p:cNvSpPr txBox="1"/>
          <p:nvPr/>
        </p:nvSpPr>
        <p:spPr>
          <a:xfrm>
            <a:off x="533400" y="5877272"/>
            <a:ext cx="7185172" cy="400110"/>
          </a:xfrm>
          <a:prstGeom prst="rect">
            <a:avLst/>
          </a:prstGeom>
          <a:noFill/>
        </p:spPr>
        <p:txBody>
          <a:bodyPr wrap="none" rtlCol="0">
            <a:spAutoFit/>
          </a:bodyPr>
          <a:lstStyle/>
          <a:p>
            <a:r>
              <a:rPr lang="en-GB" sz="2000" dirty="0"/>
              <a:t>The same RGB image values for different spectral reflectance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a:bodyPr>
          <a:lstStyle/>
          <a:p>
            <a:r>
              <a:rPr lang="en-GB" altLang="en-US" dirty="0"/>
              <a:t>Multispectral Imaging</a:t>
            </a:r>
            <a:br>
              <a:rPr lang="en-GB" altLang="en-US" dirty="0"/>
            </a:br>
            <a:r>
              <a:rPr lang="en-GB" altLang="en-US" sz="2800" dirty="0">
                <a:solidFill>
                  <a:schemeClr val="accent3"/>
                </a:solidFill>
              </a:rPr>
              <a:t>Narrow-band filters</a:t>
            </a:r>
            <a:endParaRPr lang="en-GB" altLang="en-US" dirty="0"/>
          </a:p>
        </p:txBody>
      </p:sp>
      <p:grpSp>
        <p:nvGrpSpPr>
          <p:cNvPr id="36867" name="Group 3"/>
          <p:cNvGrpSpPr>
            <a:grpSpLocks/>
          </p:cNvGrpSpPr>
          <p:nvPr/>
        </p:nvGrpSpPr>
        <p:grpSpPr bwMode="auto">
          <a:xfrm>
            <a:off x="762000" y="2975248"/>
            <a:ext cx="304800" cy="1981200"/>
            <a:chOff x="480" y="1776"/>
            <a:chExt cx="192" cy="1248"/>
          </a:xfrm>
        </p:grpSpPr>
        <p:sp>
          <p:nvSpPr>
            <p:cNvPr id="36929" name="Freeform 4"/>
            <p:cNvSpPr>
              <a:spLocks/>
            </p:cNvSpPr>
            <p:nvPr/>
          </p:nvSpPr>
          <p:spPr bwMode="auto">
            <a:xfrm>
              <a:off x="480" y="2233"/>
              <a:ext cx="192" cy="791"/>
            </a:xfrm>
            <a:custGeom>
              <a:avLst/>
              <a:gdLst>
                <a:gd name="T0" fmla="*/ 0 w 192"/>
                <a:gd name="T1" fmla="*/ 791 h 791"/>
                <a:gd name="T2" fmla="*/ 9 w 192"/>
                <a:gd name="T3" fmla="*/ 214 h 791"/>
                <a:gd name="T4" fmla="*/ 52 w 192"/>
                <a:gd name="T5" fmla="*/ 115 h 791"/>
                <a:gd name="T6" fmla="*/ 105 w 192"/>
                <a:gd name="T7" fmla="*/ 73 h 791"/>
                <a:gd name="T8" fmla="*/ 178 w 192"/>
                <a:gd name="T9" fmla="*/ 0 h 791"/>
                <a:gd name="T10" fmla="*/ 180 w 192"/>
                <a:gd name="T11" fmla="*/ 71 h 791"/>
                <a:gd name="T12" fmla="*/ 192 w 192"/>
                <a:gd name="T13" fmla="*/ 791 h 791"/>
                <a:gd name="T14" fmla="*/ 0 w 192"/>
                <a:gd name="T15" fmla="*/ 791 h 791"/>
                <a:gd name="T16" fmla="*/ 0 60000 65536"/>
                <a:gd name="T17" fmla="*/ 0 60000 65536"/>
                <a:gd name="T18" fmla="*/ 0 60000 65536"/>
                <a:gd name="T19" fmla="*/ 0 60000 65536"/>
                <a:gd name="T20" fmla="*/ 0 60000 65536"/>
                <a:gd name="T21" fmla="*/ 0 60000 65536"/>
                <a:gd name="T22" fmla="*/ 0 60000 65536"/>
                <a:gd name="T23" fmla="*/ 0 60000 65536"/>
                <a:gd name="T24" fmla="*/ 0 w 192"/>
                <a:gd name="T25" fmla="*/ 0 h 791"/>
                <a:gd name="T26" fmla="*/ 192 w 192"/>
                <a:gd name="T27" fmla="*/ 791 h 79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2" h="791">
                  <a:moveTo>
                    <a:pt x="0" y="791"/>
                  </a:moveTo>
                  <a:lnTo>
                    <a:pt x="9" y="214"/>
                  </a:lnTo>
                  <a:lnTo>
                    <a:pt x="52" y="115"/>
                  </a:lnTo>
                  <a:lnTo>
                    <a:pt x="105" y="73"/>
                  </a:lnTo>
                  <a:lnTo>
                    <a:pt x="178" y="0"/>
                  </a:lnTo>
                  <a:lnTo>
                    <a:pt x="180" y="71"/>
                  </a:lnTo>
                  <a:lnTo>
                    <a:pt x="192" y="791"/>
                  </a:lnTo>
                  <a:lnTo>
                    <a:pt x="0" y="791"/>
                  </a:lnTo>
                  <a:close/>
                </a:path>
              </a:pathLst>
            </a:custGeom>
            <a:solidFill>
              <a:srgbClr val="0000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6930" name="Freeform 5"/>
            <p:cNvSpPr>
              <a:spLocks/>
            </p:cNvSpPr>
            <p:nvPr/>
          </p:nvSpPr>
          <p:spPr bwMode="auto">
            <a:xfrm>
              <a:off x="480" y="1776"/>
              <a:ext cx="192" cy="1248"/>
            </a:xfrm>
            <a:custGeom>
              <a:avLst/>
              <a:gdLst>
                <a:gd name="T0" fmla="*/ 0 w 528"/>
                <a:gd name="T1" fmla="*/ 1248 h 1248"/>
                <a:gd name="T2" fmla="*/ 17 w 528"/>
                <a:gd name="T3" fmla="*/ 0 h 1248"/>
                <a:gd name="T4" fmla="*/ 175 w 528"/>
                <a:gd name="T5" fmla="*/ 0 h 1248"/>
                <a:gd name="T6" fmla="*/ 192 w 528"/>
                <a:gd name="T7" fmla="*/ 1248 h 1248"/>
                <a:gd name="T8" fmla="*/ 0 60000 65536"/>
                <a:gd name="T9" fmla="*/ 0 60000 65536"/>
                <a:gd name="T10" fmla="*/ 0 60000 65536"/>
                <a:gd name="T11" fmla="*/ 0 60000 65536"/>
                <a:gd name="T12" fmla="*/ 0 w 528"/>
                <a:gd name="T13" fmla="*/ 0 h 1248"/>
                <a:gd name="T14" fmla="*/ 528 w 528"/>
                <a:gd name="T15" fmla="*/ 1248 h 1248"/>
              </a:gdLst>
              <a:ahLst/>
              <a:cxnLst>
                <a:cxn ang="T8">
                  <a:pos x="T0" y="T1"/>
                </a:cxn>
                <a:cxn ang="T9">
                  <a:pos x="T2" y="T3"/>
                </a:cxn>
                <a:cxn ang="T10">
                  <a:pos x="T4" y="T5"/>
                </a:cxn>
                <a:cxn ang="T11">
                  <a:pos x="T6" y="T7"/>
                </a:cxn>
              </a:cxnLst>
              <a:rect l="T12" t="T13" r="T14" b="T15"/>
              <a:pathLst>
                <a:path w="528" h="1248">
                  <a:moveTo>
                    <a:pt x="0" y="1248"/>
                  </a:moveTo>
                  <a:lnTo>
                    <a:pt x="48" y="0"/>
                  </a:lnTo>
                  <a:lnTo>
                    <a:pt x="480" y="0"/>
                  </a:lnTo>
                  <a:lnTo>
                    <a:pt x="528" y="1248"/>
                  </a:lnTo>
                </a:path>
              </a:pathLst>
            </a:custGeom>
            <a:noFill/>
            <a:ln w="38100" cap="flat">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6868" name="Group 6"/>
          <p:cNvGrpSpPr>
            <a:grpSpLocks/>
          </p:cNvGrpSpPr>
          <p:nvPr/>
        </p:nvGrpSpPr>
        <p:grpSpPr bwMode="auto">
          <a:xfrm>
            <a:off x="1905000" y="2975248"/>
            <a:ext cx="304800" cy="1984375"/>
            <a:chOff x="1200" y="1776"/>
            <a:chExt cx="192" cy="1250"/>
          </a:xfrm>
        </p:grpSpPr>
        <p:sp>
          <p:nvSpPr>
            <p:cNvPr id="36927" name="Freeform 7"/>
            <p:cNvSpPr>
              <a:spLocks/>
            </p:cNvSpPr>
            <p:nvPr/>
          </p:nvSpPr>
          <p:spPr bwMode="auto">
            <a:xfrm>
              <a:off x="1200" y="2284"/>
              <a:ext cx="192" cy="742"/>
            </a:xfrm>
            <a:custGeom>
              <a:avLst/>
              <a:gdLst>
                <a:gd name="T0" fmla="*/ 0 w 192"/>
                <a:gd name="T1" fmla="*/ 742 h 742"/>
                <a:gd name="T2" fmla="*/ 8 w 192"/>
                <a:gd name="T3" fmla="*/ 0 h 742"/>
                <a:gd name="T4" fmla="*/ 59 w 192"/>
                <a:gd name="T5" fmla="*/ 61 h 742"/>
                <a:gd name="T6" fmla="*/ 100 w 192"/>
                <a:gd name="T7" fmla="*/ 173 h 742"/>
                <a:gd name="T8" fmla="*/ 186 w 192"/>
                <a:gd name="T9" fmla="*/ 280 h 742"/>
                <a:gd name="T10" fmla="*/ 192 w 192"/>
                <a:gd name="T11" fmla="*/ 742 h 742"/>
                <a:gd name="T12" fmla="*/ 0 w 192"/>
                <a:gd name="T13" fmla="*/ 742 h 742"/>
                <a:gd name="T14" fmla="*/ 0 60000 65536"/>
                <a:gd name="T15" fmla="*/ 0 60000 65536"/>
                <a:gd name="T16" fmla="*/ 0 60000 65536"/>
                <a:gd name="T17" fmla="*/ 0 60000 65536"/>
                <a:gd name="T18" fmla="*/ 0 60000 65536"/>
                <a:gd name="T19" fmla="*/ 0 60000 65536"/>
                <a:gd name="T20" fmla="*/ 0 60000 65536"/>
                <a:gd name="T21" fmla="*/ 0 w 192"/>
                <a:gd name="T22" fmla="*/ 0 h 742"/>
                <a:gd name="T23" fmla="*/ 192 w 192"/>
                <a:gd name="T24" fmla="*/ 742 h 7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2" h="742">
                  <a:moveTo>
                    <a:pt x="0" y="742"/>
                  </a:moveTo>
                  <a:lnTo>
                    <a:pt x="8" y="0"/>
                  </a:lnTo>
                  <a:lnTo>
                    <a:pt x="59" y="61"/>
                  </a:lnTo>
                  <a:lnTo>
                    <a:pt x="100" y="173"/>
                  </a:lnTo>
                  <a:lnTo>
                    <a:pt x="186" y="280"/>
                  </a:lnTo>
                  <a:lnTo>
                    <a:pt x="192" y="742"/>
                  </a:lnTo>
                  <a:lnTo>
                    <a:pt x="0" y="742"/>
                  </a:lnTo>
                  <a:close/>
                </a:path>
              </a:pathLst>
            </a:cu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6928" name="Freeform 8"/>
            <p:cNvSpPr>
              <a:spLocks/>
            </p:cNvSpPr>
            <p:nvPr/>
          </p:nvSpPr>
          <p:spPr bwMode="auto">
            <a:xfrm>
              <a:off x="1200" y="1776"/>
              <a:ext cx="192" cy="1248"/>
            </a:xfrm>
            <a:custGeom>
              <a:avLst/>
              <a:gdLst>
                <a:gd name="T0" fmla="*/ 0 w 528"/>
                <a:gd name="T1" fmla="*/ 1248 h 1248"/>
                <a:gd name="T2" fmla="*/ 17 w 528"/>
                <a:gd name="T3" fmla="*/ 0 h 1248"/>
                <a:gd name="T4" fmla="*/ 175 w 528"/>
                <a:gd name="T5" fmla="*/ 0 h 1248"/>
                <a:gd name="T6" fmla="*/ 192 w 528"/>
                <a:gd name="T7" fmla="*/ 1248 h 1248"/>
                <a:gd name="T8" fmla="*/ 0 60000 65536"/>
                <a:gd name="T9" fmla="*/ 0 60000 65536"/>
                <a:gd name="T10" fmla="*/ 0 60000 65536"/>
                <a:gd name="T11" fmla="*/ 0 60000 65536"/>
                <a:gd name="T12" fmla="*/ 0 w 528"/>
                <a:gd name="T13" fmla="*/ 0 h 1248"/>
                <a:gd name="T14" fmla="*/ 528 w 528"/>
                <a:gd name="T15" fmla="*/ 1248 h 1248"/>
              </a:gdLst>
              <a:ahLst/>
              <a:cxnLst>
                <a:cxn ang="T8">
                  <a:pos x="T0" y="T1"/>
                </a:cxn>
                <a:cxn ang="T9">
                  <a:pos x="T2" y="T3"/>
                </a:cxn>
                <a:cxn ang="T10">
                  <a:pos x="T4" y="T5"/>
                </a:cxn>
                <a:cxn ang="T11">
                  <a:pos x="T6" y="T7"/>
                </a:cxn>
              </a:cxnLst>
              <a:rect l="T12" t="T13" r="T14" b="T15"/>
              <a:pathLst>
                <a:path w="528" h="1248">
                  <a:moveTo>
                    <a:pt x="0" y="1248"/>
                  </a:moveTo>
                  <a:lnTo>
                    <a:pt x="48" y="0"/>
                  </a:lnTo>
                  <a:lnTo>
                    <a:pt x="480" y="0"/>
                  </a:lnTo>
                  <a:lnTo>
                    <a:pt x="528" y="1248"/>
                  </a:lnTo>
                </a:path>
              </a:pathLst>
            </a:custGeom>
            <a:noFill/>
            <a:ln w="38100" cap="flat">
              <a:solidFill>
                <a:srgbClr val="00FF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6869" name="Group 9"/>
          <p:cNvGrpSpPr>
            <a:grpSpLocks/>
          </p:cNvGrpSpPr>
          <p:nvPr/>
        </p:nvGrpSpPr>
        <p:grpSpPr bwMode="auto">
          <a:xfrm>
            <a:off x="3046413" y="2975248"/>
            <a:ext cx="306387" cy="1984375"/>
            <a:chOff x="1919" y="1776"/>
            <a:chExt cx="193" cy="1250"/>
          </a:xfrm>
        </p:grpSpPr>
        <p:sp>
          <p:nvSpPr>
            <p:cNvPr id="36925" name="Freeform 10"/>
            <p:cNvSpPr>
              <a:spLocks/>
            </p:cNvSpPr>
            <p:nvPr/>
          </p:nvSpPr>
          <p:spPr bwMode="auto">
            <a:xfrm>
              <a:off x="1919" y="2202"/>
              <a:ext cx="193" cy="824"/>
            </a:xfrm>
            <a:custGeom>
              <a:avLst/>
              <a:gdLst>
                <a:gd name="T0" fmla="*/ 0 w 193"/>
                <a:gd name="T1" fmla="*/ 816 h 824"/>
                <a:gd name="T2" fmla="*/ 3 w 193"/>
                <a:gd name="T3" fmla="*/ 102 h 824"/>
                <a:gd name="T4" fmla="*/ 171 w 193"/>
                <a:gd name="T5" fmla="*/ 0 h 824"/>
                <a:gd name="T6" fmla="*/ 193 w 193"/>
                <a:gd name="T7" fmla="*/ 824 h 824"/>
                <a:gd name="T8" fmla="*/ 0 w 193"/>
                <a:gd name="T9" fmla="*/ 816 h 824"/>
                <a:gd name="T10" fmla="*/ 0 60000 65536"/>
                <a:gd name="T11" fmla="*/ 0 60000 65536"/>
                <a:gd name="T12" fmla="*/ 0 60000 65536"/>
                <a:gd name="T13" fmla="*/ 0 60000 65536"/>
                <a:gd name="T14" fmla="*/ 0 60000 65536"/>
                <a:gd name="T15" fmla="*/ 0 w 193"/>
                <a:gd name="T16" fmla="*/ 0 h 824"/>
                <a:gd name="T17" fmla="*/ 193 w 193"/>
                <a:gd name="T18" fmla="*/ 824 h 824"/>
              </a:gdLst>
              <a:ahLst/>
              <a:cxnLst>
                <a:cxn ang="T10">
                  <a:pos x="T0" y="T1"/>
                </a:cxn>
                <a:cxn ang="T11">
                  <a:pos x="T2" y="T3"/>
                </a:cxn>
                <a:cxn ang="T12">
                  <a:pos x="T4" y="T5"/>
                </a:cxn>
                <a:cxn ang="T13">
                  <a:pos x="T6" y="T7"/>
                </a:cxn>
                <a:cxn ang="T14">
                  <a:pos x="T8" y="T9"/>
                </a:cxn>
              </a:cxnLst>
              <a:rect l="T15" t="T16" r="T17" b="T18"/>
              <a:pathLst>
                <a:path w="193" h="824">
                  <a:moveTo>
                    <a:pt x="0" y="816"/>
                  </a:moveTo>
                  <a:lnTo>
                    <a:pt x="3" y="102"/>
                  </a:lnTo>
                  <a:lnTo>
                    <a:pt x="171" y="0"/>
                  </a:lnTo>
                  <a:lnTo>
                    <a:pt x="193" y="824"/>
                  </a:lnTo>
                  <a:lnTo>
                    <a:pt x="0" y="816"/>
                  </a:lnTo>
                  <a:close/>
                </a:path>
              </a:pathLst>
            </a:custGeom>
            <a:solidFill>
              <a:srgbClr val="FF00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6926" name="Freeform 11"/>
            <p:cNvSpPr>
              <a:spLocks/>
            </p:cNvSpPr>
            <p:nvPr/>
          </p:nvSpPr>
          <p:spPr bwMode="auto">
            <a:xfrm>
              <a:off x="1920" y="1776"/>
              <a:ext cx="192" cy="1248"/>
            </a:xfrm>
            <a:custGeom>
              <a:avLst/>
              <a:gdLst>
                <a:gd name="T0" fmla="*/ 0 w 528"/>
                <a:gd name="T1" fmla="*/ 1248 h 1248"/>
                <a:gd name="T2" fmla="*/ 17 w 528"/>
                <a:gd name="T3" fmla="*/ 0 h 1248"/>
                <a:gd name="T4" fmla="*/ 175 w 528"/>
                <a:gd name="T5" fmla="*/ 0 h 1248"/>
                <a:gd name="T6" fmla="*/ 192 w 528"/>
                <a:gd name="T7" fmla="*/ 1248 h 1248"/>
                <a:gd name="T8" fmla="*/ 0 60000 65536"/>
                <a:gd name="T9" fmla="*/ 0 60000 65536"/>
                <a:gd name="T10" fmla="*/ 0 60000 65536"/>
                <a:gd name="T11" fmla="*/ 0 60000 65536"/>
                <a:gd name="T12" fmla="*/ 0 w 528"/>
                <a:gd name="T13" fmla="*/ 0 h 1248"/>
                <a:gd name="T14" fmla="*/ 528 w 528"/>
                <a:gd name="T15" fmla="*/ 1248 h 1248"/>
              </a:gdLst>
              <a:ahLst/>
              <a:cxnLst>
                <a:cxn ang="T8">
                  <a:pos x="T0" y="T1"/>
                </a:cxn>
                <a:cxn ang="T9">
                  <a:pos x="T2" y="T3"/>
                </a:cxn>
                <a:cxn ang="T10">
                  <a:pos x="T4" y="T5"/>
                </a:cxn>
                <a:cxn ang="T11">
                  <a:pos x="T6" y="T7"/>
                </a:cxn>
              </a:cxnLst>
              <a:rect l="T12" t="T13" r="T14" b="T15"/>
              <a:pathLst>
                <a:path w="528" h="1248">
                  <a:moveTo>
                    <a:pt x="0" y="1248"/>
                  </a:moveTo>
                  <a:lnTo>
                    <a:pt x="48" y="0"/>
                  </a:lnTo>
                  <a:lnTo>
                    <a:pt x="480" y="0"/>
                  </a:lnTo>
                  <a:lnTo>
                    <a:pt x="528" y="1248"/>
                  </a:lnTo>
                </a:path>
              </a:pathLst>
            </a:custGeom>
            <a:noFill/>
            <a:ln w="38100" cap="flat">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6870" name="Group 12"/>
          <p:cNvGrpSpPr>
            <a:grpSpLocks/>
          </p:cNvGrpSpPr>
          <p:nvPr/>
        </p:nvGrpSpPr>
        <p:grpSpPr bwMode="auto">
          <a:xfrm>
            <a:off x="152400" y="2060848"/>
            <a:ext cx="4524375" cy="3232150"/>
            <a:chOff x="96" y="1200"/>
            <a:chExt cx="2850" cy="2036"/>
          </a:xfrm>
        </p:grpSpPr>
        <p:sp>
          <p:nvSpPr>
            <p:cNvPr id="36915" name="Freeform 13"/>
            <p:cNvSpPr>
              <a:spLocks/>
            </p:cNvSpPr>
            <p:nvPr/>
          </p:nvSpPr>
          <p:spPr bwMode="auto">
            <a:xfrm>
              <a:off x="336" y="1968"/>
              <a:ext cx="2112" cy="816"/>
            </a:xfrm>
            <a:custGeom>
              <a:avLst/>
              <a:gdLst>
                <a:gd name="T0" fmla="*/ 0 w 2112"/>
                <a:gd name="T1" fmla="*/ 816 h 816"/>
                <a:gd name="T2" fmla="*/ 288 w 2112"/>
                <a:gd name="T3" fmla="*/ 288 h 816"/>
                <a:gd name="T4" fmla="*/ 816 w 2112"/>
                <a:gd name="T5" fmla="*/ 288 h 816"/>
                <a:gd name="T6" fmla="*/ 1104 w 2112"/>
                <a:gd name="T7" fmla="*/ 624 h 816"/>
                <a:gd name="T8" fmla="*/ 1584 w 2112"/>
                <a:gd name="T9" fmla="*/ 336 h 816"/>
                <a:gd name="T10" fmla="*/ 2112 w 2112"/>
                <a:gd name="T11" fmla="*/ 0 h 816"/>
                <a:gd name="T12" fmla="*/ 0 60000 65536"/>
                <a:gd name="T13" fmla="*/ 0 60000 65536"/>
                <a:gd name="T14" fmla="*/ 0 60000 65536"/>
                <a:gd name="T15" fmla="*/ 0 60000 65536"/>
                <a:gd name="T16" fmla="*/ 0 60000 65536"/>
                <a:gd name="T17" fmla="*/ 0 60000 65536"/>
                <a:gd name="T18" fmla="*/ 0 w 2112"/>
                <a:gd name="T19" fmla="*/ 0 h 816"/>
                <a:gd name="T20" fmla="*/ 2112 w 2112"/>
                <a:gd name="T21" fmla="*/ 816 h 816"/>
              </a:gdLst>
              <a:ahLst/>
              <a:cxnLst>
                <a:cxn ang="T12">
                  <a:pos x="T0" y="T1"/>
                </a:cxn>
                <a:cxn ang="T13">
                  <a:pos x="T2" y="T3"/>
                </a:cxn>
                <a:cxn ang="T14">
                  <a:pos x="T4" y="T5"/>
                </a:cxn>
                <a:cxn ang="T15">
                  <a:pos x="T6" y="T7"/>
                </a:cxn>
                <a:cxn ang="T16">
                  <a:pos x="T8" y="T9"/>
                </a:cxn>
                <a:cxn ang="T17">
                  <a:pos x="T10" y="T11"/>
                </a:cxn>
              </a:cxnLst>
              <a:rect l="T18" t="T19" r="T20" b="T21"/>
              <a:pathLst>
                <a:path w="2112" h="816">
                  <a:moveTo>
                    <a:pt x="0" y="816"/>
                  </a:moveTo>
                  <a:cubicBezTo>
                    <a:pt x="76" y="596"/>
                    <a:pt x="152" y="376"/>
                    <a:pt x="288" y="288"/>
                  </a:cubicBezTo>
                  <a:cubicBezTo>
                    <a:pt x="424" y="200"/>
                    <a:pt x="680" y="232"/>
                    <a:pt x="816" y="288"/>
                  </a:cubicBezTo>
                  <a:cubicBezTo>
                    <a:pt x="952" y="344"/>
                    <a:pt x="976" y="616"/>
                    <a:pt x="1104" y="624"/>
                  </a:cubicBezTo>
                  <a:cubicBezTo>
                    <a:pt x="1232" y="632"/>
                    <a:pt x="1416" y="440"/>
                    <a:pt x="1584" y="336"/>
                  </a:cubicBezTo>
                  <a:cubicBezTo>
                    <a:pt x="1752" y="232"/>
                    <a:pt x="1932" y="116"/>
                    <a:pt x="2112" y="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nvGrpSpPr>
            <p:cNvPr id="36916" name="Group 14"/>
            <p:cNvGrpSpPr>
              <a:grpSpLocks/>
            </p:cNvGrpSpPr>
            <p:nvPr/>
          </p:nvGrpSpPr>
          <p:grpSpPr bwMode="auto">
            <a:xfrm>
              <a:off x="96" y="1200"/>
              <a:ext cx="2850" cy="2036"/>
              <a:chOff x="96" y="1200"/>
              <a:chExt cx="2850" cy="2036"/>
            </a:xfrm>
          </p:grpSpPr>
          <p:sp>
            <p:nvSpPr>
              <p:cNvPr id="36917" name="Text Box 15"/>
              <p:cNvSpPr txBox="1">
                <a:spLocks noChangeArrowheads="1"/>
              </p:cNvSpPr>
              <p:nvPr/>
            </p:nvSpPr>
            <p:spPr bwMode="auto">
              <a:xfrm>
                <a:off x="336" y="3024"/>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400</a:t>
                </a:r>
              </a:p>
            </p:txBody>
          </p:sp>
          <p:sp>
            <p:nvSpPr>
              <p:cNvPr id="36918" name="Text Box 16"/>
              <p:cNvSpPr txBox="1">
                <a:spLocks noChangeArrowheads="1"/>
              </p:cNvSpPr>
              <p:nvPr/>
            </p:nvSpPr>
            <p:spPr bwMode="auto">
              <a:xfrm>
                <a:off x="864" y="3024"/>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500</a:t>
                </a:r>
              </a:p>
            </p:txBody>
          </p:sp>
          <p:sp>
            <p:nvSpPr>
              <p:cNvPr id="36919" name="Text Box 17"/>
              <p:cNvSpPr txBox="1">
                <a:spLocks noChangeArrowheads="1"/>
              </p:cNvSpPr>
              <p:nvPr/>
            </p:nvSpPr>
            <p:spPr bwMode="auto">
              <a:xfrm>
                <a:off x="1392" y="3024"/>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600</a:t>
                </a:r>
              </a:p>
            </p:txBody>
          </p:sp>
          <p:sp>
            <p:nvSpPr>
              <p:cNvPr id="36920" name="Text Box 18"/>
              <p:cNvSpPr txBox="1">
                <a:spLocks noChangeArrowheads="1"/>
              </p:cNvSpPr>
              <p:nvPr/>
            </p:nvSpPr>
            <p:spPr bwMode="auto">
              <a:xfrm>
                <a:off x="1920" y="3024"/>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700</a:t>
                </a:r>
              </a:p>
            </p:txBody>
          </p:sp>
          <p:grpSp>
            <p:nvGrpSpPr>
              <p:cNvPr id="36921" name="Group 19"/>
              <p:cNvGrpSpPr>
                <a:grpSpLocks/>
              </p:cNvGrpSpPr>
              <p:nvPr/>
            </p:nvGrpSpPr>
            <p:grpSpPr bwMode="auto">
              <a:xfrm>
                <a:off x="96" y="1200"/>
                <a:ext cx="2850" cy="1938"/>
                <a:chOff x="96" y="1200"/>
                <a:chExt cx="2850" cy="1938"/>
              </a:xfrm>
            </p:grpSpPr>
            <p:sp>
              <p:nvSpPr>
                <p:cNvPr id="36922" name="Freeform 20"/>
                <p:cNvSpPr>
                  <a:spLocks/>
                </p:cNvSpPr>
                <p:nvPr/>
              </p:nvSpPr>
              <p:spPr bwMode="auto">
                <a:xfrm>
                  <a:off x="288" y="1392"/>
                  <a:ext cx="2208" cy="1632"/>
                </a:xfrm>
                <a:custGeom>
                  <a:avLst/>
                  <a:gdLst>
                    <a:gd name="T0" fmla="*/ 2208 w 1440"/>
                    <a:gd name="T1" fmla="*/ 1632 h 1440"/>
                    <a:gd name="T2" fmla="*/ 0 w 1440"/>
                    <a:gd name="T3" fmla="*/ 1632 h 1440"/>
                    <a:gd name="T4" fmla="*/ 0 w 1440"/>
                    <a:gd name="T5" fmla="*/ 0 h 1440"/>
                    <a:gd name="T6" fmla="*/ 0 60000 65536"/>
                    <a:gd name="T7" fmla="*/ 0 60000 65536"/>
                    <a:gd name="T8" fmla="*/ 0 60000 65536"/>
                    <a:gd name="T9" fmla="*/ 0 w 1440"/>
                    <a:gd name="T10" fmla="*/ 0 h 1440"/>
                    <a:gd name="T11" fmla="*/ 1440 w 1440"/>
                    <a:gd name="T12" fmla="*/ 1440 h 1440"/>
                  </a:gdLst>
                  <a:ahLst/>
                  <a:cxnLst>
                    <a:cxn ang="T6">
                      <a:pos x="T0" y="T1"/>
                    </a:cxn>
                    <a:cxn ang="T7">
                      <a:pos x="T2" y="T3"/>
                    </a:cxn>
                    <a:cxn ang="T8">
                      <a:pos x="T4" y="T5"/>
                    </a:cxn>
                  </a:cxnLst>
                  <a:rect l="T9" t="T10" r="T11" b="T12"/>
                  <a:pathLst>
                    <a:path w="1440" h="1440">
                      <a:moveTo>
                        <a:pt x="1440" y="1440"/>
                      </a:moveTo>
                      <a:lnTo>
                        <a:pt x="0" y="1440"/>
                      </a:lnTo>
                      <a:lnTo>
                        <a:pt x="0" y="0"/>
                      </a:lnTo>
                    </a:path>
                  </a:pathLst>
                </a:custGeom>
                <a:noFill/>
                <a:ln w="25400">
                  <a:solidFill>
                    <a:schemeClr val="tx1"/>
                  </a:solidFill>
                  <a:round/>
                  <a:headEnd type="stealth" w="med" len="lg"/>
                  <a:tailEnd type="stealth" w="med" len="lg"/>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6923" name="Text Box 21"/>
                <p:cNvSpPr txBox="1">
                  <a:spLocks noChangeArrowheads="1"/>
                </p:cNvSpPr>
                <p:nvPr/>
              </p:nvSpPr>
              <p:spPr bwMode="auto">
                <a:xfrm>
                  <a:off x="2496" y="2926"/>
                  <a:ext cx="4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latin typeface="Symbol" pitchFamily="18" charset="2"/>
                    </a:rPr>
                    <a:t>l</a:t>
                  </a:r>
                  <a:r>
                    <a:rPr lang="en-GB" altLang="en-US" sz="1600"/>
                    <a:t>(nm)</a:t>
                  </a:r>
                </a:p>
              </p:txBody>
            </p:sp>
            <p:sp>
              <p:nvSpPr>
                <p:cNvPr id="36924" name="Text Box 22"/>
                <p:cNvSpPr txBox="1">
                  <a:spLocks noChangeArrowheads="1"/>
                </p:cNvSpPr>
                <p:nvPr/>
              </p:nvSpPr>
              <p:spPr bwMode="auto">
                <a:xfrm>
                  <a:off x="96" y="1200"/>
                  <a:ext cx="35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S</a:t>
                  </a:r>
                  <a:r>
                    <a:rPr lang="en-GB" altLang="en-US" sz="1600">
                      <a:latin typeface="Symbol" pitchFamily="18" charset="2"/>
                    </a:rPr>
                    <a:t>(l)</a:t>
                  </a:r>
                  <a:endParaRPr lang="en-GB" altLang="en-US" sz="1600"/>
                </a:p>
              </p:txBody>
            </p:sp>
          </p:grpSp>
        </p:grpSp>
      </p:grpSp>
      <p:grpSp>
        <p:nvGrpSpPr>
          <p:cNvPr id="36871" name="Group 23"/>
          <p:cNvGrpSpPr>
            <a:grpSpLocks/>
          </p:cNvGrpSpPr>
          <p:nvPr/>
        </p:nvGrpSpPr>
        <p:grpSpPr bwMode="auto">
          <a:xfrm>
            <a:off x="4495800" y="2060848"/>
            <a:ext cx="4524375" cy="3232150"/>
            <a:chOff x="2832" y="1200"/>
            <a:chExt cx="2850" cy="2036"/>
          </a:xfrm>
        </p:grpSpPr>
        <p:sp>
          <p:nvSpPr>
            <p:cNvPr id="36906" name="Freeform 24"/>
            <p:cNvSpPr>
              <a:spLocks/>
            </p:cNvSpPr>
            <p:nvPr/>
          </p:nvSpPr>
          <p:spPr bwMode="auto">
            <a:xfrm>
              <a:off x="3084" y="2093"/>
              <a:ext cx="2136" cy="496"/>
            </a:xfrm>
            <a:custGeom>
              <a:avLst/>
              <a:gdLst>
                <a:gd name="T0" fmla="*/ 0 w 2136"/>
                <a:gd name="T1" fmla="*/ 22 h 496"/>
                <a:gd name="T2" fmla="*/ 250 w 2136"/>
                <a:gd name="T3" fmla="*/ 33 h 496"/>
                <a:gd name="T4" fmla="*/ 448 w 2136"/>
                <a:gd name="T5" fmla="*/ 221 h 496"/>
                <a:gd name="T6" fmla="*/ 617 w 2136"/>
                <a:gd name="T7" fmla="*/ 344 h 496"/>
                <a:gd name="T8" fmla="*/ 810 w 2136"/>
                <a:gd name="T9" fmla="*/ 384 h 496"/>
                <a:gd name="T10" fmla="*/ 1035 w 2136"/>
                <a:gd name="T11" fmla="*/ 257 h 496"/>
                <a:gd name="T12" fmla="*/ 1300 w 2136"/>
                <a:gd name="T13" fmla="*/ 308 h 496"/>
                <a:gd name="T14" fmla="*/ 1555 w 2136"/>
                <a:gd name="T15" fmla="*/ 313 h 496"/>
                <a:gd name="T16" fmla="*/ 1820 w 2136"/>
                <a:gd name="T17" fmla="*/ 344 h 496"/>
                <a:gd name="T18" fmla="*/ 2136 w 2136"/>
                <a:gd name="T19" fmla="*/ 496 h 4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36"/>
                <a:gd name="T31" fmla="*/ 0 h 496"/>
                <a:gd name="T32" fmla="*/ 2136 w 2136"/>
                <a:gd name="T33" fmla="*/ 496 h 4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36" h="496">
                  <a:moveTo>
                    <a:pt x="0" y="22"/>
                  </a:moveTo>
                  <a:cubicBezTo>
                    <a:pt x="42" y="24"/>
                    <a:pt x="175" y="0"/>
                    <a:pt x="250" y="33"/>
                  </a:cubicBezTo>
                  <a:cubicBezTo>
                    <a:pt x="325" y="66"/>
                    <a:pt x="387" y="169"/>
                    <a:pt x="448" y="221"/>
                  </a:cubicBezTo>
                  <a:cubicBezTo>
                    <a:pt x="509" y="273"/>
                    <a:pt x="557" y="317"/>
                    <a:pt x="617" y="344"/>
                  </a:cubicBezTo>
                  <a:cubicBezTo>
                    <a:pt x="677" y="371"/>
                    <a:pt x="740" y="398"/>
                    <a:pt x="810" y="384"/>
                  </a:cubicBezTo>
                  <a:cubicBezTo>
                    <a:pt x="880" y="370"/>
                    <a:pt x="953" y="270"/>
                    <a:pt x="1035" y="257"/>
                  </a:cubicBezTo>
                  <a:cubicBezTo>
                    <a:pt x="1117" y="244"/>
                    <a:pt x="1213" y="299"/>
                    <a:pt x="1300" y="308"/>
                  </a:cubicBezTo>
                  <a:cubicBezTo>
                    <a:pt x="1387" y="317"/>
                    <a:pt x="1468" y="307"/>
                    <a:pt x="1555" y="313"/>
                  </a:cubicBezTo>
                  <a:cubicBezTo>
                    <a:pt x="1642" y="319"/>
                    <a:pt x="1723" y="314"/>
                    <a:pt x="1820" y="344"/>
                  </a:cubicBezTo>
                  <a:cubicBezTo>
                    <a:pt x="1917" y="374"/>
                    <a:pt x="2070" y="464"/>
                    <a:pt x="2136" y="496"/>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nvGrpSpPr>
            <p:cNvPr id="36907" name="Group 25"/>
            <p:cNvGrpSpPr>
              <a:grpSpLocks/>
            </p:cNvGrpSpPr>
            <p:nvPr/>
          </p:nvGrpSpPr>
          <p:grpSpPr bwMode="auto">
            <a:xfrm>
              <a:off x="2832" y="1200"/>
              <a:ext cx="2850" cy="2036"/>
              <a:chOff x="2832" y="1200"/>
              <a:chExt cx="2850" cy="2036"/>
            </a:xfrm>
          </p:grpSpPr>
          <p:sp>
            <p:nvSpPr>
              <p:cNvPr id="36908" name="Freeform 26"/>
              <p:cNvSpPr>
                <a:spLocks/>
              </p:cNvSpPr>
              <p:nvPr/>
            </p:nvSpPr>
            <p:spPr bwMode="auto">
              <a:xfrm>
                <a:off x="3024" y="1392"/>
                <a:ext cx="2208" cy="1632"/>
              </a:xfrm>
              <a:custGeom>
                <a:avLst/>
                <a:gdLst>
                  <a:gd name="T0" fmla="*/ 2208 w 1440"/>
                  <a:gd name="T1" fmla="*/ 1632 h 1440"/>
                  <a:gd name="T2" fmla="*/ 0 w 1440"/>
                  <a:gd name="T3" fmla="*/ 1632 h 1440"/>
                  <a:gd name="T4" fmla="*/ 0 w 1440"/>
                  <a:gd name="T5" fmla="*/ 0 h 1440"/>
                  <a:gd name="T6" fmla="*/ 0 60000 65536"/>
                  <a:gd name="T7" fmla="*/ 0 60000 65536"/>
                  <a:gd name="T8" fmla="*/ 0 60000 65536"/>
                  <a:gd name="T9" fmla="*/ 0 w 1440"/>
                  <a:gd name="T10" fmla="*/ 0 h 1440"/>
                  <a:gd name="T11" fmla="*/ 1440 w 1440"/>
                  <a:gd name="T12" fmla="*/ 1440 h 1440"/>
                </a:gdLst>
                <a:ahLst/>
                <a:cxnLst>
                  <a:cxn ang="T6">
                    <a:pos x="T0" y="T1"/>
                  </a:cxn>
                  <a:cxn ang="T7">
                    <a:pos x="T2" y="T3"/>
                  </a:cxn>
                  <a:cxn ang="T8">
                    <a:pos x="T4" y="T5"/>
                  </a:cxn>
                </a:cxnLst>
                <a:rect l="T9" t="T10" r="T11" b="T12"/>
                <a:pathLst>
                  <a:path w="1440" h="1440">
                    <a:moveTo>
                      <a:pt x="1440" y="1440"/>
                    </a:moveTo>
                    <a:lnTo>
                      <a:pt x="0" y="1440"/>
                    </a:lnTo>
                    <a:lnTo>
                      <a:pt x="0" y="0"/>
                    </a:lnTo>
                  </a:path>
                </a:pathLst>
              </a:custGeom>
              <a:noFill/>
              <a:ln w="25400">
                <a:solidFill>
                  <a:schemeClr val="tx1"/>
                </a:solidFill>
                <a:round/>
                <a:headEnd type="stealth" w="med" len="lg"/>
                <a:tailEnd type="stealth" w="med" len="lg"/>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6909" name="Text Box 27"/>
              <p:cNvSpPr txBox="1">
                <a:spLocks noChangeArrowheads="1"/>
              </p:cNvSpPr>
              <p:nvPr/>
            </p:nvSpPr>
            <p:spPr bwMode="auto">
              <a:xfrm>
                <a:off x="3072" y="3024"/>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400</a:t>
                </a:r>
              </a:p>
            </p:txBody>
          </p:sp>
          <p:sp>
            <p:nvSpPr>
              <p:cNvPr id="36910" name="Text Box 28"/>
              <p:cNvSpPr txBox="1">
                <a:spLocks noChangeArrowheads="1"/>
              </p:cNvSpPr>
              <p:nvPr/>
            </p:nvSpPr>
            <p:spPr bwMode="auto">
              <a:xfrm>
                <a:off x="3600" y="3024"/>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500</a:t>
                </a:r>
              </a:p>
            </p:txBody>
          </p:sp>
          <p:sp>
            <p:nvSpPr>
              <p:cNvPr id="36911" name="Text Box 29"/>
              <p:cNvSpPr txBox="1">
                <a:spLocks noChangeArrowheads="1"/>
              </p:cNvSpPr>
              <p:nvPr/>
            </p:nvSpPr>
            <p:spPr bwMode="auto">
              <a:xfrm>
                <a:off x="4128" y="3024"/>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600</a:t>
                </a:r>
              </a:p>
            </p:txBody>
          </p:sp>
          <p:sp>
            <p:nvSpPr>
              <p:cNvPr id="36912" name="Text Box 30"/>
              <p:cNvSpPr txBox="1">
                <a:spLocks noChangeArrowheads="1"/>
              </p:cNvSpPr>
              <p:nvPr/>
            </p:nvSpPr>
            <p:spPr bwMode="auto">
              <a:xfrm>
                <a:off x="4656" y="3024"/>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700</a:t>
                </a:r>
              </a:p>
            </p:txBody>
          </p:sp>
          <p:sp>
            <p:nvSpPr>
              <p:cNvPr id="36913" name="Text Box 31"/>
              <p:cNvSpPr txBox="1">
                <a:spLocks noChangeArrowheads="1"/>
              </p:cNvSpPr>
              <p:nvPr/>
            </p:nvSpPr>
            <p:spPr bwMode="auto">
              <a:xfrm>
                <a:off x="5232" y="2926"/>
                <a:ext cx="4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latin typeface="Symbol" pitchFamily="18" charset="2"/>
                  </a:rPr>
                  <a:t>l</a:t>
                </a:r>
                <a:r>
                  <a:rPr lang="en-GB" altLang="en-US" sz="1600"/>
                  <a:t>(nm)</a:t>
                </a:r>
              </a:p>
            </p:txBody>
          </p:sp>
          <p:sp>
            <p:nvSpPr>
              <p:cNvPr id="36914" name="Text Box 32"/>
              <p:cNvSpPr txBox="1">
                <a:spLocks noChangeArrowheads="1"/>
              </p:cNvSpPr>
              <p:nvPr/>
            </p:nvSpPr>
            <p:spPr bwMode="auto">
              <a:xfrm>
                <a:off x="2832" y="1200"/>
                <a:ext cx="35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S</a:t>
                </a:r>
                <a:r>
                  <a:rPr lang="en-GB" altLang="en-US" sz="1600">
                    <a:latin typeface="Symbol" pitchFamily="18" charset="2"/>
                  </a:rPr>
                  <a:t>(l)</a:t>
                </a:r>
                <a:endParaRPr lang="en-GB" altLang="en-US" sz="1600"/>
              </a:p>
            </p:txBody>
          </p:sp>
        </p:grpSp>
      </p:grpSp>
      <p:grpSp>
        <p:nvGrpSpPr>
          <p:cNvPr id="36872" name="Group 33"/>
          <p:cNvGrpSpPr>
            <a:grpSpLocks/>
          </p:cNvGrpSpPr>
          <p:nvPr/>
        </p:nvGrpSpPr>
        <p:grpSpPr bwMode="auto">
          <a:xfrm>
            <a:off x="1143000" y="2975248"/>
            <a:ext cx="304800" cy="1981200"/>
            <a:chOff x="720" y="1776"/>
            <a:chExt cx="192" cy="1248"/>
          </a:xfrm>
        </p:grpSpPr>
        <p:sp>
          <p:nvSpPr>
            <p:cNvPr id="36904" name="Freeform 34"/>
            <p:cNvSpPr>
              <a:spLocks/>
            </p:cNvSpPr>
            <p:nvPr/>
          </p:nvSpPr>
          <p:spPr bwMode="auto">
            <a:xfrm>
              <a:off x="720" y="2197"/>
              <a:ext cx="192" cy="827"/>
            </a:xfrm>
            <a:custGeom>
              <a:avLst/>
              <a:gdLst>
                <a:gd name="T0" fmla="*/ 0 w 192"/>
                <a:gd name="T1" fmla="*/ 827 h 827"/>
                <a:gd name="T2" fmla="*/ 14 w 192"/>
                <a:gd name="T3" fmla="*/ 20 h 827"/>
                <a:gd name="T4" fmla="*/ 70 w 192"/>
                <a:gd name="T5" fmla="*/ 10 h 827"/>
                <a:gd name="T6" fmla="*/ 116 w 192"/>
                <a:gd name="T7" fmla="*/ 10 h 827"/>
                <a:gd name="T8" fmla="*/ 177 w 192"/>
                <a:gd name="T9" fmla="*/ 0 h 827"/>
                <a:gd name="T10" fmla="*/ 180 w 192"/>
                <a:gd name="T11" fmla="*/ 107 h 827"/>
                <a:gd name="T12" fmla="*/ 192 w 192"/>
                <a:gd name="T13" fmla="*/ 827 h 827"/>
                <a:gd name="T14" fmla="*/ 0 w 192"/>
                <a:gd name="T15" fmla="*/ 827 h 827"/>
                <a:gd name="T16" fmla="*/ 0 60000 65536"/>
                <a:gd name="T17" fmla="*/ 0 60000 65536"/>
                <a:gd name="T18" fmla="*/ 0 60000 65536"/>
                <a:gd name="T19" fmla="*/ 0 60000 65536"/>
                <a:gd name="T20" fmla="*/ 0 60000 65536"/>
                <a:gd name="T21" fmla="*/ 0 60000 65536"/>
                <a:gd name="T22" fmla="*/ 0 60000 65536"/>
                <a:gd name="T23" fmla="*/ 0 60000 65536"/>
                <a:gd name="T24" fmla="*/ 0 w 192"/>
                <a:gd name="T25" fmla="*/ 0 h 827"/>
                <a:gd name="T26" fmla="*/ 192 w 192"/>
                <a:gd name="T27" fmla="*/ 827 h 8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2" h="827">
                  <a:moveTo>
                    <a:pt x="0" y="827"/>
                  </a:moveTo>
                  <a:lnTo>
                    <a:pt x="14" y="20"/>
                  </a:lnTo>
                  <a:lnTo>
                    <a:pt x="70" y="10"/>
                  </a:lnTo>
                  <a:lnTo>
                    <a:pt x="116" y="10"/>
                  </a:lnTo>
                  <a:lnTo>
                    <a:pt x="177" y="0"/>
                  </a:lnTo>
                  <a:lnTo>
                    <a:pt x="180" y="107"/>
                  </a:lnTo>
                  <a:lnTo>
                    <a:pt x="192" y="827"/>
                  </a:lnTo>
                  <a:lnTo>
                    <a:pt x="0" y="827"/>
                  </a:lnTo>
                  <a:close/>
                </a:path>
              </a:pathLst>
            </a:custGeom>
            <a:solidFill>
              <a:srgbClr val="0053AC">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6905" name="Freeform 35"/>
            <p:cNvSpPr>
              <a:spLocks/>
            </p:cNvSpPr>
            <p:nvPr/>
          </p:nvSpPr>
          <p:spPr bwMode="auto">
            <a:xfrm>
              <a:off x="720" y="1776"/>
              <a:ext cx="192" cy="1248"/>
            </a:xfrm>
            <a:custGeom>
              <a:avLst/>
              <a:gdLst>
                <a:gd name="T0" fmla="*/ 0 w 528"/>
                <a:gd name="T1" fmla="*/ 1248 h 1248"/>
                <a:gd name="T2" fmla="*/ 17 w 528"/>
                <a:gd name="T3" fmla="*/ 0 h 1248"/>
                <a:gd name="T4" fmla="*/ 175 w 528"/>
                <a:gd name="T5" fmla="*/ 0 h 1248"/>
                <a:gd name="T6" fmla="*/ 192 w 528"/>
                <a:gd name="T7" fmla="*/ 1248 h 1248"/>
                <a:gd name="T8" fmla="*/ 0 60000 65536"/>
                <a:gd name="T9" fmla="*/ 0 60000 65536"/>
                <a:gd name="T10" fmla="*/ 0 60000 65536"/>
                <a:gd name="T11" fmla="*/ 0 60000 65536"/>
                <a:gd name="T12" fmla="*/ 0 w 528"/>
                <a:gd name="T13" fmla="*/ 0 h 1248"/>
                <a:gd name="T14" fmla="*/ 528 w 528"/>
                <a:gd name="T15" fmla="*/ 1248 h 1248"/>
              </a:gdLst>
              <a:ahLst/>
              <a:cxnLst>
                <a:cxn ang="T8">
                  <a:pos x="T0" y="T1"/>
                </a:cxn>
                <a:cxn ang="T9">
                  <a:pos x="T2" y="T3"/>
                </a:cxn>
                <a:cxn ang="T10">
                  <a:pos x="T4" y="T5"/>
                </a:cxn>
                <a:cxn ang="T11">
                  <a:pos x="T6" y="T7"/>
                </a:cxn>
              </a:cxnLst>
              <a:rect l="T12" t="T13" r="T14" b="T15"/>
              <a:pathLst>
                <a:path w="528" h="1248">
                  <a:moveTo>
                    <a:pt x="0" y="1248"/>
                  </a:moveTo>
                  <a:lnTo>
                    <a:pt x="48" y="0"/>
                  </a:lnTo>
                  <a:lnTo>
                    <a:pt x="480" y="0"/>
                  </a:lnTo>
                  <a:lnTo>
                    <a:pt x="528" y="1248"/>
                  </a:lnTo>
                </a:path>
              </a:pathLst>
            </a:custGeom>
            <a:noFill/>
            <a:ln w="38100" cap="flat">
              <a:solidFill>
                <a:srgbClr val="0053AC"/>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6873" name="Group 36"/>
          <p:cNvGrpSpPr>
            <a:grpSpLocks/>
          </p:cNvGrpSpPr>
          <p:nvPr/>
        </p:nvGrpSpPr>
        <p:grpSpPr bwMode="auto">
          <a:xfrm>
            <a:off x="1524000" y="2975248"/>
            <a:ext cx="304800" cy="1981200"/>
            <a:chOff x="960" y="1776"/>
            <a:chExt cx="192" cy="1248"/>
          </a:xfrm>
        </p:grpSpPr>
        <p:sp>
          <p:nvSpPr>
            <p:cNvPr id="36902" name="Freeform 37"/>
            <p:cNvSpPr>
              <a:spLocks/>
            </p:cNvSpPr>
            <p:nvPr/>
          </p:nvSpPr>
          <p:spPr bwMode="auto">
            <a:xfrm>
              <a:off x="960" y="2217"/>
              <a:ext cx="192" cy="807"/>
            </a:xfrm>
            <a:custGeom>
              <a:avLst/>
              <a:gdLst>
                <a:gd name="T0" fmla="*/ 0 w 192"/>
                <a:gd name="T1" fmla="*/ 807 h 807"/>
                <a:gd name="T2" fmla="*/ 14 w 192"/>
                <a:gd name="T3" fmla="*/ 0 h 807"/>
                <a:gd name="T4" fmla="*/ 65 w 192"/>
                <a:gd name="T5" fmla="*/ 5 h 807"/>
                <a:gd name="T6" fmla="*/ 116 w 192"/>
                <a:gd name="T7" fmla="*/ 16 h 807"/>
                <a:gd name="T8" fmla="*/ 172 w 192"/>
                <a:gd name="T9" fmla="*/ 26 h 807"/>
                <a:gd name="T10" fmla="*/ 182 w 192"/>
                <a:gd name="T11" fmla="*/ 31 h 807"/>
                <a:gd name="T12" fmla="*/ 192 w 192"/>
                <a:gd name="T13" fmla="*/ 807 h 807"/>
                <a:gd name="T14" fmla="*/ 0 w 192"/>
                <a:gd name="T15" fmla="*/ 807 h 807"/>
                <a:gd name="T16" fmla="*/ 0 60000 65536"/>
                <a:gd name="T17" fmla="*/ 0 60000 65536"/>
                <a:gd name="T18" fmla="*/ 0 60000 65536"/>
                <a:gd name="T19" fmla="*/ 0 60000 65536"/>
                <a:gd name="T20" fmla="*/ 0 60000 65536"/>
                <a:gd name="T21" fmla="*/ 0 60000 65536"/>
                <a:gd name="T22" fmla="*/ 0 60000 65536"/>
                <a:gd name="T23" fmla="*/ 0 60000 65536"/>
                <a:gd name="T24" fmla="*/ 0 w 192"/>
                <a:gd name="T25" fmla="*/ 0 h 807"/>
                <a:gd name="T26" fmla="*/ 192 w 192"/>
                <a:gd name="T27" fmla="*/ 807 h 80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2" h="807">
                  <a:moveTo>
                    <a:pt x="0" y="807"/>
                  </a:moveTo>
                  <a:lnTo>
                    <a:pt x="14" y="0"/>
                  </a:lnTo>
                  <a:lnTo>
                    <a:pt x="65" y="5"/>
                  </a:lnTo>
                  <a:lnTo>
                    <a:pt x="116" y="16"/>
                  </a:lnTo>
                  <a:lnTo>
                    <a:pt x="172" y="26"/>
                  </a:lnTo>
                  <a:lnTo>
                    <a:pt x="182" y="31"/>
                  </a:lnTo>
                  <a:lnTo>
                    <a:pt x="192" y="807"/>
                  </a:lnTo>
                  <a:lnTo>
                    <a:pt x="0" y="807"/>
                  </a:lnTo>
                  <a:close/>
                </a:path>
              </a:pathLst>
            </a:custGeom>
            <a:solidFill>
              <a:srgbClr val="00AC53">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6903" name="Freeform 38"/>
            <p:cNvSpPr>
              <a:spLocks/>
            </p:cNvSpPr>
            <p:nvPr/>
          </p:nvSpPr>
          <p:spPr bwMode="auto">
            <a:xfrm>
              <a:off x="960" y="1776"/>
              <a:ext cx="192" cy="1248"/>
            </a:xfrm>
            <a:custGeom>
              <a:avLst/>
              <a:gdLst>
                <a:gd name="T0" fmla="*/ 0 w 528"/>
                <a:gd name="T1" fmla="*/ 1248 h 1248"/>
                <a:gd name="T2" fmla="*/ 17 w 528"/>
                <a:gd name="T3" fmla="*/ 0 h 1248"/>
                <a:gd name="T4" fmla="*/ 175 w 528"/>
                <a:gd name="T5" fmla="*/ 0 h 1248"/>
                <a:gd name="T6" fmla="*/ 192 w 528"/>
                <a:gd name="T7" fmla="*/ 1248 h 1248"/>
                <a:gd name="T8" fmla="*/ 0 60000 65536"/>
                <a:gd name="T9" fmla="*/ 0 60000 65536"/>
                <a:gd name="T10" fmla="*/ 0 60000 65536"/>
                <a:gd name="T11" fmla="*/ 0 60000 65536"/>
                <a:gd name="T12" fmla="*/ 0 w 528"/>
                <a:gd name="T13" fmla="*/ 0 h 1248"/>
                <a:gd name="T14" fmla="*/ 528 w 528"/>
                <a:gd name="T15" fmla="*/ 1248 h 1248"/>
              </a:gdLst>
              <a:ahLst/>
              <a:cxnLst>
                <a:cxn ang="T8">
                  <a:pos x="T0" y="T1"/>
                </a:cxn>
                <a:cxn ang="T9">
                  <a:pos x="T2" y="T3"/>
                </a:cxn>
                <a:cxn ang="T10">
                  <a:pos x="T4" y="T5"/>
                </a:cxn>
                <a:cxn ang="T11">
                  <a:pos x="T6" y="T7"/>
                </a:cxn>
              </a:cxnLst>
              <a:rect l="T12" t="T13" r="T14" b="T15"/>
              <a:pathLst>
                <a:path w="528" h="1248">
                  <a:moveTo>
                    <a:pt x="0" y="1248"/>
                  </a:moveTo>
                  <a:lnTo>
                    <a:pt x="48" y="0"/>
                  </a:lnTo>
                  <a:lnTo>
                    <a:pt x="480" y="0"/>
                  </a:lnTo>
                  <a:lnTo>
                    <a:pt x="528" y="1248"/>
                  </a:lnTo>
                </a:path>
              </a:pathLst>
            </a:custGeom>
            <a:noFill/>
            <a:ln w="38100" cap="flat">
              <a:solidFill>
                <a:srgbClr val="00AC53"/>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6874" name="Group 39"/>
          <p:cNvGrpSpPr>
            <a:grpSpLocks/>
          </p:cNvGrpSpPr>
          <p:nvPr/>
        </p:nvGrpSpPr>
        <p:grpSpPr bwMode="auto">
          <a:xfrm>
            <a:off x="2281238" y="2975248"/>
            <a:ext cx="309562" cy="1981200"/>
            <a:chOff x="1437" y="1776"/>
            <a:chExt cx="195" cy="1248"/>
          </a:xfrm>
        </p:grpSpPr>
        <p:sp>
          <p:nvSpPr>
            <p:cNvPr id="36900" name="Freeform 40"/>
            <p:cNvSpPr>
              <a:spLocks/>
            </p:cNvSpPr>
            <p:nvPr/>
          </p:nvSpPr>
          <p:spPr bwMode="auto">
            <a:xfrm>
              <a:off x="1437" y="2508"/>
              <a:ext cx="195" cy="516"/>
            </a:xfrm>
            <a:custGeom>
              <a:avLst/>
              <a:gdLst>
                <a:gd name="T0" fmla="*/ 3 w 195"/>
                <a:gd name="T1" fmla="*/ 516 h 516"/>
                <a:gd name="T2" fmla="*/ 0 w 195"/>
                <a:gd name="T3" fmla="*/ 76 h 516"/>
                <a:gd name="T4" fmla="*/ 51 w 195"/>
                <a:gd name="T5" fmla="*/ 71 h 516"/>
                <a:gd name="T6" fmla="*/ 87 w 195"/>
                <a:gd name="T7" fmla="*/ 61 h 516"/>
                <a:gd name="T8" fmla="*/ 138 w 195"/>
                <a:gd name="T9" fmla="*/ 30 h 516"/>
                <a:gd name="T10" fmla="*/ 189 w 195"/>
                <a:gd name="T11" fmla="*/ 0 h 516"/>
                <a:gd name="T12" fmla="*/ 195 w 195"/>
                <a:gd name="T13" fmla="*/ 516 h 516"/>
                <a:gd name="T14" fmla="*/ 3 w 195"/>
                <a:gd name="T15" fmla="*/ 516 h 516"/>
                <a:gd name="T16" fmla="*/ 0 60000 65536"/>
                <a:gd name="T17" fmla="*/ 0 60000 65536"/>
                <a:gd name="T18" fmla="*/ 0 60000 65536"/>
                <a:gd name="T19" fmla="*/ 0 60000 65536"/>
                <a:gd name="T20" fmla="*/ 0 60000 65536"/>
                <a:gd name="T21" fmla="*/ 0 60000 65536"/>
                <a:gd name="T22" fmla="*/ 0 60000 65536"/>
                <a:gd name="T23" fmla="*/ 0 60000 65536"/>
                <a:gd name="T24" fmla="*/ 0 w 195"/>
                <a:gd name="T25" fmla="*/ 0 h 516"/>
                <a:gd name="T26" fmla="*/ 195 w 195"/>
                <a:gd name="T27" fmla="*/ 516 h 5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5" h="516">
                  <a:moveTo>
                    <a:pt x="3" y="516"/>
                  </a:moveTo>
                  <a:lnTo>
                    <a:pt x="0" y="76"/>
                  </a:lnTo>
                  <a:lnTo>
                    <a:pt x="51" y="71"/>
                  </a:lnTo>
                  <a:lnTo>
                    <a:pt x="87" y="61"/>
                  </a:lnTo>
                  <a:lnTo>
                    <a:pt x="138" y="30"/>
                  </a:lnTo>
                  <a:lnTo>
                    <a:pt x="189" y="0"/>
                  </a:lnTo>
                  <a:lnTo>
                    <a:pt x="195" y="516"/>
                  </a:lnTo>
                  <a:lnTo>
                    <a:pt x="3" y="516"/>
                  </a:lnTo>
                  <a:close/>
                </a:path>
              </a:pathLst>
            </a:custGeom>
            <a:solidFill>
              <a:srgbClr val="53AC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6901" name="Freeform 41"/>
            <p:cNvSpPr>
              <a:spLocks/>
            </p:cNvSpPr>
            <p:nvPr/>
          </p:nvSpPr>
          <p:spPr bwMode="auto">
            <a:xfrm>
              <a:off x="1440" y="1776"/>
              <a:ext cx="192" cy="1248"/>
            </a:xfrm>
            <a:custGeom>
              <a:avLst/>
              <a:gdLst>
                <a:gd name="T0" fmla="*/ 0 w 528"/>
                <a:gd name="T1" fmla="*/ 1248 h 1248"/>
                <a:gd name="T2" fmla="*/ 17 w 528"/>
                <a:gd name="T3" fmla="*/ 0 h 1248"/>
                <a:gd name="T4" fmla="*/ 175 w 528"/>
                <a:gd name="T5" fmla="*/ 0 h 1248"/>
                <a:gd name="T6" fmla="*/ 192 w 528"/>
                <a:gd name="T7" fmla="*/ 1248 h 1248"/>
                <a:gd name="T8" fmla="*/ 0 60000 65536"/>
                <a:gd name="T9" fmla="*/ 0 60000 65536"/>
                <a:gd name="T10" fmla="*/ 0 60000 65536"/>
                <a:gd name="T11" fmla="*/ 0 60000 65536"/>
                <a:gd name="T12" fmla="*/ 0 w 528"/>
                <a:gd name="T13" fmla="*/ 0 h 1248"/>
                <a:gd name="T14" fmla="*/ 528 w 528"/>
                <a:gd name="T15" fmla="*/ 1248 h 1248"/>
              </a:gdLst>
              <a:ahLst/>
              <a:cxnLst>
                <a:cxn ang="T8">
                  <a:pos x="T0" y="T1"/>
                </a:cxn>
                <a:cxn ang="T9">
                  <a:pos x="T2" y="T3"/>
                </a:cxn>
                <a:cxn ang="T10">
                  <a:pos x="T4" y="T5"/>
                </a:cxn>
                <a:cxn ang="T11">
                  <a:pos x="T6" y="T7"/>
                </a:cxn>
              </a:cxnLst>
              <a:rect l="T12" t="T13" r="T14" b="T15"/>
              <a:pathLst>
                <a:path w="528" h="1248">
                  <a:moveTo>
                    <a:pt x="0" y="1248"/>
                  </a:moveTo>
                  <a:lnTo>
                    <a:pt x="48" y="0"/>
                  </a:lnTo>
                  <a:lnTo>
                    <a:pt x="480" y="0"/>
                  </a:lnTo>
                  <a:lnTo>
                    <a:pt x="528" y="1248"/>
                  </a:lnTo>
                </a:path>
              </a:pathLst>
            </a:custGeom>
            <a:noFill/>
            <a:ln w="38100" cap="flat">
              <a:solidFill>
                <a:srgbClr val="53AC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6875" name="Group 42"/>
          <p:cNvGrpSpPr>
            <a:grpSpLocks/>
          </p:cNvGrpSpPr>
          <p:nvPr/>
        </p:nvGrpSpPr>
        <p:grpSpPr bwMode="auto">
          <a:xfrm>
            <a:off x="2667000" y="2975248"/>
            <a:ext cx="304800" cy="1981200"/>
            <a:chOff x="1680" y="1776"/>
            <a:chExt cx="192" cy="1248"/>
          </a:xfrm>
        </p:grpSpPr>
        <p:sp>
          <p:nvSpPr>
            <p:cNvPr id="36898" name="Freeform 43"/>
            <p:cNvSpPr>
              <a:spLocks/>
            </p:cNvSpPr>
            <p:nvPr/>
          </p:nvSpPr>
          <p:spPr bwMode="auto">
            <a:xfrm>
              <a:off x="1680" y="2345"/>
              <a:ext cx="192" cy="679"/>
            </a:xfrm>
            <a:custGeom>
              <a:avLst/>
              <a:gdLst>
                <a:gd name="T0" fmla="*/ 0 w 192"/>
                <a:gd name="T1" fmla="*/ 679 h 679"/>
                <a:gd name="T2" fmla="*/ 12 w 192"/>
                <a:gd name="T3" fmla="*/ 122 h 679"/>
                <a:gd name="T4" fmla="*/ 48 w 192"/>
                <a:gd name="T5" fmla="*/ 86 h 679"/>
                <a:gd name="T6" fmla="*/ 89 w 192"/>
                <a:gd name="T7" fmla="*/ 56 h 679"/>
                <a:gd name="T8" fmla="*/ 135 w 192"/>
                <a:gd name="T9" fmla="*/ 20 h 679"/>
                <a:gd name="T10" fmla="*/ 175 w 192"/>
                <a:gd name="T11" fmla="*/ 0 h 679"/>
                <a:gd name="T12" fmla="*/ 192 w 192"/>
                <a:gd name="T13" fmla="*/ 679 h 679"/>
                <a:gd name="T14" fmla="*/ 0 w 192"/>
                <a:gd name="T15" fmla="*/ 679 h 679"/>
                <a:gd name="T16" fmla="*/ 0 60000 65536"/>
                <a:gd name="T17" fmla="*/ 0 60000 65536"/>
                <a:gd name="T18" fmla="*/ 0 60000 65536"/>
                <a:gd name="T19" fmla="*/ 0 60000 65536"/>
                <a:gd name="T20" fmla="*/ 0 60000 65536"/>
                <a:gd name="T21" fmla="*/ 0 60000 65536"/>
                <a:gd name="T22" fmla="*/ 0 60000 65536"/>
                <a:gd name="T23" fmla="*/ 0 60000 65536"/>
                <a:gd name="T24" fmla="*/ 0 w 192"/>
                <a:gd name="T25" fmla="*/ 0 h 679"/>
                <a:gd name="T26" fmla="*/ 192 w 192"/>
                <a:gd name="T27" fmla="*/ 679 h 6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2" h="679">
                  <a:moveTo>
                    <a:pt x="0" y="679"/>
                  </a:moveTo>
                  <a:lnTo>
                    <a:pt x="12" y="122"/>
                  </a:lnTo>
                  <a:lnTo>
                    <a:pt x="48" y="86"/>
                  </a:lnTo>
                  <a:lnTo>
                    <a:pt x="89" y="56"/>
                  </a:lnTo>
                  <a:lnTo>
                    <a:pt x="135" y="20"/>
                  </a:lnTo>
                  <a:lnTo>
                    <a:pt x="175" y="0"/>
                  </a:lnTo>
                  <a:lnTo>
                    <a:pt x="192" y="679"/>
                  </a:lnTo>
                  <a:lnTo>
                    <a:pt x="0" y="679"/>
                  </a:lnTo>
                  <a:close/>
                </a:path>
              </a:pathLst>
            </a:custGeom>
            <a:solidFill>
              <a:srgbClr val="AC53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6899" name="Freeform 44"/>
            <p:cNvSpPr>
              <a:spLocks/>
            </p:cNvSpPr>
            <p:nvPr/>
          </p:nvSpPr>
          <p:spPr bwMode="auto">
            <a:xfrm>
              <a:off x="1680" y="1776"/>
              <a:ext cx="192" cy="1248"/>
            </a:xfrm>
            <a:custGeom>
              <a:avLst/>
              <a:gdLst>
                <a:gd name="T0" fmla="*/ 0 w 528"/>
                <a:gd name="T1" fmla="*/ 1248 h 1248"/>
                <a:gd name="T2" fmla="*/ 17 w 528"/>
                <a:gd name="T3" fmla="*/ 0 h 1248"/>
                <a:gd name="T4" fmla="*/ 175 w 528"/>
                <a:gd name="T5" fmla="*/ 0 h 1248"/>
                <a:gd name="T6" fmla="*/ 192 w 528"/>
                <a:gd name="T7" fmla="*/ 1248 h 1248"/>
                <a:gd name="T8" fmla="*/ 0 60000 65536"/>
                <a:gd name="T9" fmla="*/ 0 60000 65536"/>
                <a:gd name="T10" fmla="*/ 0 60000 65536"/>
                <a:gd name="T11" fmla="*/ 0 60000 65536"/>
                <a:gd name="T12" fmla="*/ 0 w 528"/>
                <a:gd name="T13" fmla="*/ 0 h 1248"/>
                <a:gd name="T14" fmla="*/ 528 w 528"/>
                <a:gd name="T15" fmla="*/ 1248 h 1248"/>
              </a:gdLst>
              <a:ahLst/>
              <a:cxnLst>
                <a:cxn ang="T8">
                  <a:pos x="T0" y="T1"/>
                </a:cxn>
                <a:cxn ang="T9">
                  <a:pos x="T2" y="T3"/>
                </a:cxn>
                <a:cxn ang="T10">
                  <a:pos x="T4" y="T5"/>
                </a:cxn>
                <a:cxn ang="T11">
                  <a:pos x="T6" y="T7"/>
                </a:cxn>
              </a:cxnLst>
              <a:rect l="T12" t="T13" r="T14" b="T15"/>
              <a:pathLst>
                <a:path w="528" h="1248">
                  <a:moveTo>
                    <a:pt x="0" y="1248"/>
                  </a:moveTo>
                  <a:lnTo>
                    <a:pt x="48" y="0"/>
                  </a:lnTo>
                  <a:lnTo>
                    <a:pt x="480" y="0"/>
                  </a:lnTo>
                  <a:lnTo>
                    <a:pt x="528" y="1248"/>
                  </a:lnTo>
                </a:path>
              </a:pathLst>
            </a:custGeom>
            <a:noFill/>
            <a:ln w="38100" cap="flat">
              <a:solidFill>
                <a:srgbClr val="AC53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6876" name="Group 45"/>
          <p:cNvGrpSpPr>
            <a:grpSpLocks/>
          </p:cNvGrpSpPr>
          <p:nvPr/>
        </p:nvGrpSpPr>
        <p:grpSpPr bwMode="auto">
          <a:xfrm>
            <a:off x="5029200" y="2975248"/>
            <a:ext cx="304800" cy="1981200"/>
            <a:chOff x="3168" y="1776"/>
            <a:chExt cx="192" cy="1248"/>
          </a:xfrm>
        </p:grpSpPr>
        <p:sp>
          <p:nvSpPr>
            <p:cNvPr id="36896" name="Freeform 46"/>
            <p:cNvSpPr>
              <a:spLocks/>
            </p:cNvSpPr>
            <p:nvPr/>
          </p:nvSpPr>
          <p:spPr bwMode="auto">
            <a:xfrm>
              <a:off x="3168" y="2110"/>
              <a:ext cx="192" cy="914"/>
            </a:xfrm>
            <a:custGeom>
              <a:avLst/>
              <a:gdLst>
                <a:gd name="T0" fmla="*/ 0 w 192"/>
                <a:gd name="T1" fmla="*/ 914 h 914"/>
                <a:gd name="T2" fmla="*/ 13 w 192"/>
                <a:gd name="T3" fmla="*/ 0 h 914"/>
                <a:gd name="T4" fmla="*/ 74 w 192"/>
                <a:gd name="T5" fmla="*/ 10 h 914"/>
                <a:gd name="T6" fmla="*/ 140 w 192"/>
                <a:gd name="T7" fmla="*/ 16 h 914"/>
                <a:gd name="T8" fmla="*/ 176 w 192"/>
                <a:gd name="T9" fmla="*/ 26 h 914"/>
                <a:gd name="T10" fmla="*/ 180 w 192"/>
                <a:gd name="T11" fmla="*/ 171 h 914"/>
                <a:gd name="T12" fmla="*/ 192 w 192"/>
                <a:gd name="T13" fmla="*/ 914 h 914"/>
                <a:gd name="T14" fmla="*/ 0 w 192"/>
                <a:gd name="T15" fmla="*/ 914 h 914"/>
                <a:gd name="T16" fmla="*/ 0 60000 65536"/>
                <a:gd name="T17" fmla="*/ 0 60000 65536"/>
                <a:gd name="T18" fmla="*/ 0 60000 65536"/>
                <a:gd name="T19" fmla="*/ 0 60000 65536"/>
                <a:gd name="T20" fmla="*/ 0 60000 65536"/>
                <a:gd name="T21" fmla="*/ 0 60000 65536"/>
                <a:gd name="T22" fmla="*/ 0 60000 65536"/>
                <a:gd name="T23" fmla="*/ 0 60000 65536"/>
                <a:gd name="T24" fmla="*/ 0 w 192"/>
                <a:gd name="T25" fmla="*/ 0 h 914"/>
                <a:gd name="T26" fmla="*/ 192 w 192"/>
                <a:gd name="T27" fmla="*/ 914 h 9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2" h="914">
                  <a:moveTo>
                    <a:pt x="0" y="914"/>
                  </a:moveTo>
                  <a:lnTo>
                    <a:pt x="13" y="0"/>
                  </a:lnTo>
                  <a:lnTo>
                    <a:pt x="74" y="10"/>
                  </a:lnTo>
                  <a:lnTo>
                    <a:pt x="140" y="16"/>
                  </a:lnTo>
                  <a:lnTo>
                    <a:pt x="176" y="26"/>
                  </a:lnTo>
                  <a:lnTo>
                    <a:pt x="180" y="171"/>
                  </a:lnTo>
                  <a:lnTo>
                    <a:pt x="192" y="914"/>
                  </a:lnTo>
                  <a:lnTo>
                    <a:pt x="0" y="914"/>
                  </a:lnTo>
                  <a:close/>
                </a:path>
              </a:pathLst>
            </a:custGeom>
            <a:solidFill>
              <a:srgbClr val="0000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6897" name="Freeform 47"/>
            <p:cNvSpPr>
              <a:spLocks/>
            </p:cNvSpPr>
            <p:nvPr/>
          </p:nvSpPr>
          <p:spPr bwMode="auto">
            <a:xfrm>
              <a:off x="3168" y="1776"/>
              <a:ext cx="192" cy="1248"/>
            </a:xfrm>
            <a:custGeom>
              <a:avLst/>
              <a:gdLst>
                <a:gd name="T0" fmla="*/ 0 w 528"/>
                <a:gd name="T1" fmla="*/ 1248 h 1248"/>
                <a:gd name="T2" fmla="*/ 17 w 528"/>
                <a:gd name="T3" fmla="*/ 0 h 1248"/>
                <a:gd name="T4" fmla="*/ 175 w 528"/>
                <a:gd name="T5" fmla="*/ 0 h 1248"/>
                <a:gd name="T6" fmla="*/ 192 w 528"/>
                <a:gd name="T7" fmla="*/ 1248 h 1248"/>
                <a:gd name="T8" fmla="*/ 0 60000 65536"/>
                <a:gd name="T9" fmla="*/ 0 60000 65536"/>
                <a:gd name="T10" fmla="*/ 0 60000 65536"/>
                <a:gd name="T11" fmla="*/ 0 60000 65536"/>
                <a:gd name="T12" fmla="*/ 0 w 528"/>
                <a:gd name="T13" fmla="*/ 0 h 1248"/>
                <a:gd name="T14" fmla="*/ 528 w 528"/>
                <a:gd name="T15" fmla="*/ 1248 h 1248"/>
              </a:gdLst>
              <a:ahLst/>
              <a:cxnLst>
                <a:cxn ang="T8">
                  <a:pos x="T0" y="T1"/>
                </a:cxn>
                <a:cxn ang="T9">
                  <a:pos x="T2" y="T3"/>
                </a:cxn>
                <a:cxn ang="T10">
                  <a:pos x="T4" y="T5"/>
                </a:cxn>
                <a:cxn ang="T11">
                  <a:pos x="T6" y="T7"/>
                </a:cxn>
              </a:cxnLst>
              <a:rect l="T12" t="T13" r="T14" b="T15"/>
              <a:pathLst>
                <a:path w="528" h="1248">
                  <a:moveTo>
                    <a:pt x="0" y="1248"/>
                  </a:moveTo>
                  <a:lnTo>
                    <a:pt x="48" y="0"/>
                  </a:lnTo>
                  <a:lnTo>
                    <a:pt x="480" y="0"/>
                  </a:lnTo>
                  <a:lnTo>
                    <a:pt x="528" y="1248"/>
                  </a:lnTo>
                </a:path>
              </a:pathLst>
            </a:custGeom>
            <a:noFill/>
            <a:ln w="38100" cap="flat">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6877" name="Group 48"/>
          <p:cNvGrpSpPr>
            <a:grpSpLocks/>
          </p:cNvGrpSpPr>
          <p:nvPr/>
        </p:nvGrpSpPr>
        <p:grpSpPr bwMode="auto">
          <a:xfrm>
            <a:off x="6172200" y="2975248"/>
            <a:ext cx="304800" cy="1981200"/>
            <a:chOff x="3888" y="1776"/>
            <a:chExt cx="192" cy="1248"/>
          </a:xfrm>
        </p:grpSpPr>
        <p:sp>
          <p:nvSpPr>
            <p:cNvPr id="36894" name="Freeform 49"/>
            <p:cNvSpPr>
              <a:spLocks/>
            </p:cNvSpPr>
            <p:nvPr/>
          </p:nvSpPr>
          <p:spPr bwMode="auto">
            <a:xfrm>
              <a:off x="3888" y="2380"/>
              <a:ext cx="192" cy="644"/>
            </a:xfrm>
            <a:custGeom>
              <a:avLst/>
              <a:gdLst>
                <a:gd name="T0" fmla="*/ 0 w 192"/>
                <a:gd name="T1" fmla="*/ 644 h 644"/>
                <a:gd name="T2" fmla="*/ 6 w 192"/>
                <a:gd name="T3" fmla="*/ 102 h 644"/>
                <a:gd name="T4" fmla="*/ 57 w 192"/>
                <a:gd name="T5" fmla="*/ 77 h 644"/>
                <a:gd name="T6" fmla="*/ 124 w 192"/>
                <a:gd name="T7" fmla="*/ 36 h 644"/>
                <a:gd name="T8" fmla="*/ 185 w 192"/>
                <a:gd name="T9" fmla="*/ 0 h 644"/>
                <a:gd name="T10" fmla="*/ 192 w 192"/>
                <a:gd name="T11" fmla="*/ 644 h 644"/>
                <a:gd name="T12" fmla="*/ 0 w 192"/>
                <a:gd name="T13" fmla="*/ 644 h 644"/>
                <a:gd name="T14" fmla="*/ 0 60000 65536"/>
                <a:gd name="T15" fmla="*/ 0 60000 65536"/>
                <a:gd name="T16" fmla="*/ 0 60000 65536"/>
                <a:gd name="T17" fmla="*/ 0 60000 65536"/>
                <a:gd name="T18" fmla="*/ 0 60000 65536"/>
                <a:gd name="T19" fmla="*/ 0 60000 65536"/>
                <a:gd name="T20" fmla="*/ 0 60000 65536"/>
                <a:gd name="T21" fmla="*/ 0 w 192"/>
                <a:gd name="T22" fmla="*/ 0 h 644"/>
                <a:gd name="T23" fmla="*/ 192 w 192"/>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2" h="644">
                  <a:moveTo>
                    <a:pt x="0" y="644"/>
                  </a:moveTo>
                  <a:lnTo>
                    <a:pt x="6" y="102"/>
                  </a:lnTo>
                  <a:lnTo>
                    <a:pt x="57" y="77"/>
                  </a:lnTo>
                  <a:lnTo>
                    <a:pt x="124" y="36"/>
                  </a:lnTo>
                  <a:lnTo>
                    <a:pt x="185" y="0"/>
                  </a:lnTo>
                  <a:lnTo>
                    <a:pt x="192" y="644"/>
                  </a:lnTo>
                  <a:lnTo>
                    <a:pt x="0" y="644"/>
                  </a:lnTo>
                  <a:close/>
                </a:path>
              </a:pathLst>
            </a:cu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6895" name="Freeform 50"/>
            <p:cNvSpPr>
              <a:spLocks/>
            </p:cNvSpPr>
            <p:nvPr/>
          </p:nvSpPr>
          <p:spPr bwMode="auto">
            <a:xfrm>
              <a:off x="3888" y="1776"/>
              <a:ext cx="192" cy="1248"/>
            </a:xfrm>
            <a:custGeom>
              <a:avLst/>
              <a:gdLst>
                <a:gd name="T0" fmla="*/ 0 w 528"/>
                <a:gd name="T1" fmla="*/ 1248 h 1248"/>
                <a:gd name="T2" fmla="*/ 17 w 528"/>
                <a:gd name="T3" fmla="*/ 0 h 1248"/>
                <a:gd name="T4" fmla="*/ 175 w 528"/>
                <a:gd name="T5" fmla="*/ 0 h 1248"/>
                <a:gd name="T6" fmla="*/ 192 w 528"/>
                <a:gd name="T7" fmla="*/ 1248 h 1248"/>
                <a:gd name="T8" fmla="*/ 0 60000 65536"/>
                <a:gd name="T9" fmla="*/ 0 60000 65536"/>
                <a:gd name="T10" fmla="*/ 0 60000 65536"/>
                <a:gd name="T11" fmla="*/ 0 60000 65536"/>
                <a:gd name="T12" fmla="*/ 0 w 528"/>
                <a:gd name="T13" fmla="*/ 0 h 1248"/>
                <a:gd name="T14" fmla="*/ 528 w 528"/>
                <a:gd name="T15" fmla="*/ 1248 h 1248"/>
              </a:gdLst>
              <a:ahLst/>
              <a:cxnLst>
                <a:cxn ang="T8">
                  <a:pos x="T0" y="T1"/>
                </a:cxn>
                <a:cxn ang="T9">
                  <a:pos x="T2" y="T3"/>
                </a:cxn>
                <a:cxn ang="T10">
                  <a:pos x="T4" y="T5"/>
                </a:cxn>
                <a:cxn ang="T11">
                  <a:pos x="T6" y="T7"/>
                </a:cxn>
              </a:cxnLst>
              <a:rect l="T12" t="T13" r="T14" b="T15"/>
              <a:pathLst>
                <a:path w="528" h="1248">
                  <a:moveTo>
                    <a:pt x="0" y="1248"/>
                  </a:moveTo>
                  <a:lnTo>
                    <a:pt x="48" y="0"/>
                  </a:lnTo>
                  <a:lnTo>
                    <a:pt x="480" y="0"/>
                  </a:lnTo>
                  <a:lnTo>
                    <a:pt x="528" y="1248"/>
                  </a:lnTo>
                </a:path>
              </a:pathLst>
            </a:custGeom>
            <a:noFill/>
            <a:ln w="38100" cap="flat">
              <a:solidFill>
                <a:srgbClr val="00FF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6878" name="Group 51"/>
          <p:cNvGrpSpPr>
            <a:grpSpLocks/>
          </p:cNvGrpSpPr>
          <p:nvPr/>
        </p:nvGrpSpPr>
        <p:grpSpPr bwMode="auto">
          <a:xfrm>
            <a:off x="7313613" y="2975248"/>
            <a:ext cx="306387" cy="1981200"/>
            <a:chOff x="4607" y="1776"/>
            <a:chExt cx="193" cy="1248"/>
          </a:xfrm>
        </p:grpSpPr>
        <p:sp>
          <p:nvSpPr>
            <p:cNvPr id="36892" name="Freeform 52"/>
            <p:cNvSpPr>
              <a:spLocks/>
            </p:cNvSpPr>
            <p:nvPr/>
          </p:nvSpPr>
          <p:spPr bwMode="auto">
            <a:xfrm>
              <a:off x="4607" y="2401"/>
              <a:ext cx="193" cy="623"/>
            </a:xfrm>
            <a:custGeom>
              <a:avLst/>
              <a:gdLst>
                <a:gd name="T0" fmla="*/ 0 w 193"/>
                <a:gd name="T1" fmla="*/ 615 h 623"/>
                <a:gd name="T2" fmla="*/ 6 w 193"/>
                <a:gd name="T3" fmla="*/ 0 h 623"/>
                <a:gd name="T4" fmla="*/ 179 w 193"/>
                <a:gd name="T5" fmla="*/ 15 h 623"/>
                <a:gd name="T6" fmla="*/ 193 w 193"/>
                <a:gd name="T7" fmla="*/ 623 h 623"/>
                <a:gd name="T8" fmla="*/ 0 w 193"/>
                <a:gd name="T9" fmla="*/ 615 h 623"/>
                <a:gd name="T10" fmla="*/ 0 60000 65536"/>
                <a:gd name="T11" fmla="*/ 0 60000 65536"/>
                <a:gd name="T12" fmla="*/ 0 60000 65536"/>
                <a:gd name="T13" fmla="*/ 0 60000 65536"/>
                <a:gd name="T14" fmla="*/ 0 60000 65536"/>
                <a:gd name="T15" fmla="*/ 0 w 193"/>
                <a:gd name="T16" fmla="*/ 0 h 623"/>
                <a:gd name="T17" fmla="*/ 193 w 193"/>
                <a:gd name="T18" fmla="*/ 623 h 623"/>
              </a:gdLst>
              <a:ahLst/>
              <a:cxnLst>
                <a:cxn ang="T10">
                  <a:pos x="T0" y="T1"/>
                </a:cxn>
                <a:cxn ang="T11">
                  <a:pos x="T2" y="T3"/>
                </a:cxn>
                <a:cxn ang="T12">
                  <a:pos x="T4" y="T5"/>
                </a:cxn>
                <a:cxn ang="T13">
                  <a:pos x="T6" y="T7"/>
                </a:cxn>
                <a:cxn ang="T14">
                  <a:pos x="T8" y="T9"/>
                </a:cxn>
              </a:cxnLst>
              <a:rect l="T15" t="T16" r="T17" b="T18"/>
              <a:pathLst>
                <a:path w="193" h="623">
                  <a:moveTo>
                    <a:pt x="0" y="615"/>
                  </a:moveTo>
                  <a:lnTo>
                    <a:pt x="6" y="0"/>
                  </a:lnTo>
                  <a:lnTo>
                    <a:pt x="179" y="15"/>
                  </a:lnTo>
                  <a:lnTo>
                    <a:pt x="193" y="623"/>
                  </a:lnTo>
                  <a:lnTo>
                    <a:pt x="0" y="615"/>
                  </a:lnTo>
                  <a:close/>
                </a:path>
              </a:pathLst>
            </a:custGeom>
            <a:solidFill>
              <a:srgbClr val="FF00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6893" name="Freeform 53"/>
            <p:cNvSpPr>
              <a:spLocks/>
            </p:cNvSpPr>
            <p:nvPr/>
          </p:nvSpPr>
          <p:spPr bwMode="auto">
            <a:xfrm>
              <a:off x="4608" y="1776"/>
              <a:ext cx="192" cy="1248"/>
            </a:xfrm>
            <a:custGeom>
              <a:avLst/>
              <a:gdLst>
                <a:gd name="T0" fmla="*/ 0 w 528"/>
                <a:gd name="T1" fmla="*/ 1248 h 1248"/>
                <a:gd name="T2" fmla="*/ 17 w 528"/>
                <a:gd name="T3" fmla="*/ 0 h 1248"/>
                <a:gd name="T4" fmla="*/ 175 w 528"/>
                <a:gd name="T5" fmla="*/ 0 h 1248"/>
                <a:gd name="T6" fmla="*/ 192 w 528"/>
                <a:gd name="T7" fmla="*/ 1248 h 1248"/>
                <a:gd name="T8" fmla="*/ 0 60000 65536"/>
                <a:gd name="T9" fmla="*/ 0 60000 65536"/>
                <a:gd name="T10" fmla="*/ 0 60000 65536"/>
                <a:gd name="T11" fmla="*/ 0 60000 65536"/>
                <a:gd name="T12" fmla="*/ 0 w 528"/>
                <a:gd name="T13" fmla="*/ 0 h 1248"/>
                <a:gd name="T14" fmla="*/ 528 w 528"/>
                <a:gd name="T15" fmla="*/ 1248 h 1248"/>
              </a:gdLst>
              <a:ahLst/>
              <a:cxnLst>
                <a:cxn ang="T8">
                  <a:pos x="T0" y="T1"/>
                </a:cxn>
                <a:cxn ang="T9">
                  <a:pos x="T2" y="T3"/>
                </a:cxn>
                <a:cxn ang="T10">
                  <a:pos x="T4" y="T5"/>
                </a:cxn>
                <a:cxn ang="T11">
                  <a:pos x="T6" y="T7"/>
                </a:cxn>
              </a:cxnLst>
              <a:rect l="T12" t="T13" r="T14" b="T15"/>
              <a:pathLst>
                <a:path w="528" h="1248">
                  <a:moveTo>
                    <a:pt x="0" y="1248"/>
                  </a:moveTo>
                  <a:lnTo>
                    <a:pt x="48" y="0"/>
                  </a:lnTo>
                  <a:lnTo>
                    <a:pt x="480" y="0"/>
                  </a:lnTo>
                  <a:lnTo>
                    <a:pt x="528" y="1248"/>
                  </a:lnTo>
                </a:path>
              </a:pathLst>
            </a:custGeom>
            <a:noFill/>
            <a:ln w="38100" cap="flat">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6879" name="Group 54"/>
          <p:cNvGrpSpPr>
            <a:grpSpLocks/>
          </p:cNvGrpSpPr>
          <p:nvPr/>
        </p:nvGrpSpPr>
        <p:grpSpPr bwMode="auto">
          <a:xfrm>
            <a:off x="5410200" y="2975248"/>
            <a:ext cx="304800" cy="1981200"/>
            <a:chOff x="3408" y="1776"/>
            <a:chExt cx="192" cy="1248"/>
          </a:xfrm>
        </p:grpSpPr>
        <p:sp>
          <p:nvSpPr>
            <p:cNvPr id="36890" name="Freeform 55"/>
            <p:cNvSpPr>
              <a:spLocks/>
            </p:cNvSpPr>
            <p:nvPr/>
          </p:nvSpPr>
          <p:spPr bwMode="auto">
            <a:xfrm>
              <a:off x="3408" y="2193"/>
              <a:ext cx="192" cy="831"/>
            </a:xfrm>
            <a:custGeom>
              <a:avLst/>
              <a:gdLst>
                <a:gd name="T0" fmla="*/ 0 w 192"/>
                <a:gd name="T1" fmla="*/ 831 h 831"/>
                <a:gd name="T2" fmla="*/ 14 w 192"/>
                <a:gd name="T3" fmla="*/ 0 h 831"/>
                <a:gd name="T4" fmla="*/ 63 w 192"/>
                <a:gd name="T5" fmla="*/ 50 h 831"/>
                <a:gd name="T6" fmla="*/ 89 w 192"/>
                <a:gd name="T7" fmla="*/ 86 h 831"/>
                <a:gd name="T8" fmla="*/ 119 w 192"/>
                <a:gd name="T9" fmla="*/ 121 h 831"/>
                <a:gd name="T10" fmla="*/ 175 w 192"/>
                <a:gd name="T11" fmla="*/ 147 h 831"/>
                <a:gd name="T12" fmla="*/ 192 w 192"/>
                <a:gd name="T13" fmla="*/ 831 h 831"/>
                <a:gd name="T14" fmla="*/ 0 w 192"/>
                <a:gd name="T15" fmla="*/ 831 h 831"/>
                <a:gd name="T16" fmla="*/ 0 60000 65536"/>
                <a:gd name="T17" fmla="*/ 0 60000 65536"/>
                <a:gd name="T18" fmla="*/ 0 60000 65536"/>
                <a:gd name="T19" fmla="*/ 0 60000 65536"/>
                <a:gd name="T20" fmla="*/ 0 60000 65536"/>
                <a:gd name="T21" fmla="*/ 0 60000 65536"/>
                <a:gd name="T22" fmla="*/ 0 60000 65536"/>
                <a:gd name="T23" fmla="*/ 0 60000 65536"/>
                <a:gd name="T24" fmla="*/ 0 w 192"/>
                <a:gd name="T25" fmla="*/ 0 h 831"/>
                <a:gd name="T26" fmla="*/ 192 w 192"/>
                <a:gd name="T27" fmla="*/ 831 h 83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2" h="831">
                  <a:moveTo>
                    <a:pt x="0" y="831"/>
                  </a:moveTo>
                  <a:lnTo>
                    <a:pt x="14" y="0"/>
                  </a:lnTo>
                  <a:lnTo>
                    <a:pt x="63" y="50"/>
                  </a:lnTo>
                  <a:lnTo>
                    <a:pt x="89" y="86"/>
                  </a:lnTo>
                  <a:lnTo>
                    <a:pt x="119" y="121"/>
                  </a:lnTo>
                  <a:lnTo>
                    <a:pt x="175" y="147"/>
                  </a:lnTo>
                  <a:lnTo>
                    <a:pt x="192" y="831"/>
                  </a:lnTo>
                  <a:lnTo>
                    <a:pt x="0" y="831"/>
                  </a:lnTo>
                  <a:close/>
                </a:path>
              </a:pathLst>
            </a:custGeom>
            <a:solidFill>
              <a:srgbClr val="0053AC">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6891" name="Freeform 56"/>
            <p:cNvSpPr>
              <a:spLocks/>
            </p:cNvSpPr>
            <p:nvPr/>
          </p:nvSpPr>
          <p:spPr bwMode="auto">
            <a:xfrm>
              <a:off x="3408" y="1776"/>
              <a:ext cx="192" cy="1248"/>
            </a:xfrm>
            <a:custGeom>
              <a:avLst/>
              <a:gdLst>
                <a:gd name="T0" fmla="*/ 0 w 528"/>
                <a:gd name="T1" fmla="*/ 1248 h 1248"/>
                <a:gd name="T2" fmla="*/ 17 w 528"/>
                <a:gd name="T3" fmla="*/ 0 h 1248"/>
                <a:gd name="T4" fmla="*/ 175 w 528"/>
                <a:gd name="T5" fmla="*/ 0 h 1248"/>
                <a:gd name="T6" fmla="*/ 192 w 528"/>
                <a:gd name="T7" fmla="*/ 1248 h 1248"/>
                <a:gd name="T8" fmla="*/ 0 60000 65536"/>
                <a:gd name="T9" fmla="*/ 0 60000 65536"/>
                <a:gd name="T10" fmla="*/ 0 60000 65536"/>
                <a:gd name="T11" fmla="*/ 0 60000 65536"/>
                <a:gd name="T12" fmla="*/ 0 w 528"/>
                <a:gd name="T13" fmla="*/ 0 h 1248"/>
                <a:gd name="T14" fmla="*/ 528 w 528"/>
                <a:gd name="T15" fmla="*/ 1248 h 1248"/>
              </a:gdLst>
              <a:ahLst/>
              <a:cxnLst>
                <a:cxn ang="T8">
                  <a:pos x="T0" y="T1"/>
                </a:cxn>
                <a:cxn ang="T9">
                  <a:pos x="T2" y="T3"/>
                </a:cxn>
                <a:cxn ang="T10">
                  <a:pos x="T4" y="T5"/>
                </a:cxn>
                <a:cxn ang="T11">
                  <a:pos x="T6" y="T7"/>
                </a:cxn>
              </a:cxnLst>
              <a:rect l="T12" t="T13" r="T14" b="T15"/>
              <a:pathLst>
                <a:path w="528" h="1248">
                  <a:moveTo>
                    <a:pt x="0" y="1248"/>
                  </a:moveTo>
                  <a:lnTo>
                    <a:pt x="48" y="0"/>
                  </a:lnTo>
                  <a:lnTo>
                    <a:pt x="480" y="0"/>
                  </a:lnTo>
                  <a:lnTo>
                    <a:pt x="528" y="1248"/>
                  </a:lnTo>
                </a:path>
              </a:pathLst>
            </a:custGeom>
            <a:noFill/>
            <a:ln w="38100" cap="flat">
              <a:solidFill>
                <a:srgbClr val="0053AC"/>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6880" name="Group 57"/>
          <p:cNvGrpSpPr>
            <a:grpSpLocks/>
          </p:cNvGrpSpPr>
          <p:nvPr/>
        </p:nvGrpSpPr>
        <p:grpSpPr bwMode="auto">
          <a:xfrm>
            <a:off x="5791200" y="2975248"/>
            <a:ext cx="304800" cy="1981200"/>
            <a:chOff x="3648" y="1776"/>
            <a:chExt cx="192" cy="1248"/>
          </a:xfrm>
        </p:grpSpPr>
        <p:sp>
          <p:nvSpPr>
            <p:cNvPr id="36888" name="Freeform 58"/>
            <p:cNvSpPr>
              <a:spLocks/>
            </p:cNvSpPr>
            <p:nvPr/>
          </p:nvSpPr>
          <p:spPr bwMode="auto">
            <a:xfrm>
              <a:off x="3648" y="2396"/>
              <a:ext cx="192" cy="628"/>
            </a:xfrm>
            <a:custGeom>
              <a:avLst/>
              <a:gdLst>
                <a:gd name="T0" fmla="*/ 0 w 192"/>
                <a:gd name="T1" fmla="*/ 628 h 628"/>
                <a:gd name="T2" fmla="*/ 7 w 192"/>
                <a:gd name="T3" fmla="*/ 0 h 628"/>
                <a:gd name="T4" fmla="*/ 104 w 192"/>
                <a:gd name="T5" fmla="*/ 61 h 628"/>
                <a:gd name="T6" fmla="*/ 180 w 192"/>
                <a:gd name="T7" fmla="*/ 81 h 628"/>
                <a:gd name="T8" fmla="*/ 192 w 192"/>
                <a:gd name="T9" fmla="*/ 628 h 628"/>
                <a:gd name="T10" fmla="*/ 0 w 192"/>
                <a:gd name="T11" fmla="*/ 628 h 628"/>
                <a:gd name="T12" fmla="*/ 0 60000 65536"/>
                <a:gd name="T13" fmla="*/ 0 60000 65536"/>
                <a:gd name="T14" fmla="*/ 0 60000 65536"/>
                <a:gd name="T15" fmla="*/ 0 60000 65536"/>
                <a:gd name="T16" fmla="*/ 0 60000 65536"/>
                <a:gd name="T17" fmla="*/ 0 60000 65536"/>
                <a:gd name="T18" fmla="*/ 0 w 192"/>
                <a:gd name="T19" fmla="*/ 0 h 628"/>
                <a:gd name="T20" fmla="*/ 192 w 192"/>
                <a:gd name="T21" fmla="*/ 628 h 628"/>
              </a:gdLst>
              <a:ahLst/>
              <a:cxnLst>
                <a:cxn ang="T12">
                  <a:pos x="T0" y="T1"/>
                </a:cxn>
                <a:cxn ang="T13">
                  <a:pos x="T2" y="T3"/>
                </a:cxn>
                <a:cxn ang="T14">
                  <a:pos x="T4" y="T5"/>
                </a:cxn>
                <a:cxn ang="T15">
                  <a:pos x="T6" y="T7"/>
                </a:cxn>
                <a:cxn ang="T16">
                  <a:pos x="T8" y="T9"/>
                </a:cxn>
                <a:cxn ang="T17">
                  <a:pos x="T10" y="T11"/>
                </a:cxn>
              </a:cxnLst>
              <a:rect l="T18" t="T19" r="T20" b="T21"/>
              <a:pathLst>
                <a:path w="192" h="628">
                  <a:moveTo>
                    <a:pt x="0" y="628"/>
                  </a:moveTo>
                  <a:lnTo>
                    <a:pt x="7" y="0"/>
                  </a:lnTo>
                  <a:lnTo>
                    <a:pt x="104" y="61"/>
                  </a:lnTo>
                  <a:lnTo>
                    <a:pt x="180" y="81"/>
                  </a:lnTo>
                  <a:lnTo>
                    <a:pt x="192" y="628"/>
                  </a:lnTo>
                  <a:lnTo>
                    <a:pt x="0" y="628"/>
                  </a:lnTo>
                  <a:close/>
                </a:path>
              </a:pathLst>
            </a:custGeom>
            <a:solidFill>
              <a:srgbClr val="00AC53">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6889" name="Freeform 59"/>
            <p:cNvSpPr>
              <a:spLocks/>
            </p:cNvSpPr>
            <p:nvPr/>
          </p:nvSpPr>
          <p:spPr bwMode="auto">
            <a:xfrm>
              <a:off x="3648" y="1776"/>
              <a:ext cx="192" cy="1248"/>
            </a:xfrm>
            <a:custGeom>
              <a:avLst/>
              <a:gdLst>
                <a:gd name="T0" fmla="*/ 0 w 528"/>
                <a:gd name="T1" fmla="*/ 1248 h 1248"/>
                <a:gd name="T2" fmla="*/ 17 w 528"/>
                <a:gd name="T3" fmla="*/ 0 h 1248"/>
                <a:gd name="T4" fmla="*/ 175 w 528"/>
                <a:gd name="T5" fmla="*/ 0 h 1248"/>
                <a:gd name="T6" fmla="*/ 192 w 528"/>
                <a:gd name="T7" fmla="*/ 1248 h 1248"/>
                <a:gd name="T8" fmla="*/ 0 60000 65536"/>
                <a:gd name="T9" fmla="*/ 0 60000 65536"/>
                <a:gd name="T10" fmla="*/ 0 60000 65536"/>
                <a:gd name="T11" fmla="*/ 0 60000 65536"/>
                <a:gd name="T12" fmla="*/ 0 w 528"/>
                <a:gd name="T13" fmla="*/ 0 h 1248"/>
                <a:gd name="T14" fmla="*/ 528 w 528"/>
                <a:gd name="T15" fmla="*/ 1248 h 1248"/>
              </a:gdLst>
              <a:ahLst/>
              <a:cxnLst>
                <a:cxn ang="T8">
                  <a:pos x="T0" y="T1"/>
                </a:cxn>
                <a:cxn ang="T9">
                  <a:pos x="T2" y="T3"/>
                </a:cxn>
                <a:cxn ang="T10">
                  <a:pos x="T4" y="T5"/>
                </a:cxn>
                <a:cxn ang="T11">
                  <a:pos x="T6" y="T7"/>
                </a:cxn>
              </a:cxnLst>
              <a:rect l="T12" t="T13" r="T14" b="T15"/>
              <a:pathLst>
                <a:path w="528" h="1248">
                  <a:moveTo>
                    <a:pt x="0" y="1248"/>
                  </a:moveTo>
                  <a:lnTo>
                    <a:pt x="48" y="0"/>
                  </a:lnTo>
                  <a:lnTo>
                    <a:pt x="480" y="0"/>
                  </a:lnTo>
                  <a:lnTo>
                    <a:pt x="528" y="1248"/>
                  </a:lnTo>
                </a:path>
              </a:pathLst>
            </a:custGeom>
            <a:noFill/>
            <a:ln w="38100" cap="flat">
              <a:solidFill>
                <a:srgbClr val="00AC53"/>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6881" name="Group 60"/>
          <p:cNvGrpSpPr>
            <a:grpSpLocks/>
          </p:cNvGrpSpPr>
          <p:nvPr/>
        </p:nvGrpSpPr>
        <p:grpSpPr bwMode="auto">
          <a:xfrm>
            <a:off x="6553200" y="2975248"/>
            <a:ext cx="304800" cy="1981200"/>
            <a:chOff x="4128" y="1776"/>
            <a:chExt cx="192" cy="1248"/>
          </a:xfrm>
        </p:grpSpPr>
        <p:sp>
          <p:nvSpPr>
            <p:cNvPr id="36886" name="Freeform 61"/>
            <p:cNvSpPr>
              <a:spLocks/>
            </p:cNvSpPr>
            <p:nvPr/>
          </p:nvSpPr>
          <p:spPr bwMode="auto">
            <a:xfrm>
              <a:off x="4128" y="2345"/>
              <a:ext cx="192" cy="679"/>
            </a:xfrm>
            <a:custGeom>
              <a:avLst/>
              <a:gdLst>
                <a:gd name="T0" fmla="*/ 0 w 192"/>
                <a:gd name="T1" fmla="*/ 679 h 679"/>
                <a:gd name="T2" fmla="*/ 11 w 192"/>
                <a:gd name="T3" fmla="*/ 0 h 679"/>
                <a:gd name="T4" fmla="*/ 77 w 192"/>
                <a:gd name="T5" fmla="*/ 5 h 679"/>
                <a:gd name="T6" fmla="*/ 128 w 192"/>
                <a:gd name="T7" fmla="*/ 35 h 679"/>
                <a:gd name="T8" fmla="*/ 179 w 192"/>
                <a:gd name="T9" fmla="*/ 46 h 679"/>
                <a:gd name="T10" fmla="*/ 192 w 192"/>
                <a:gd name="T11" fmla="*/ 679 h 679"/>
                <a:gd name="T12" fmla="*/ 0 w 192"/>
                <a:gd name="T13" fmla="*/ 679 h 679"/>
                <a:gd name="T14" fmla="*/ 0 60000 65536"/>
                <a:gd name="T15" fmla="*/ 0 60000 65536"/>
                <a:gd name="T16" fmla="*/ 0 60000 65536"/>
                <a:gd name="T17" fmla="*/ 0 60000 65536"/>
                <a:gd name="T18" fmla="*/ 0 60000 65536"/>
                <a:gd name="T19" fmla="*/ 0 60000 65536"/>
                <a:gd name="T20" fmla="*/ 0 60000 65536"/>
                <a:gd name="T21" fmla="*/ 0 w 192"/>
                <a:gd name="T22" fmla="*/ 0 h 679"/>
                <a:gd name="T23" fmla="*/ 192 w 192"/>
                <a:gd name="T24" fmla="*/ 679 h 6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2" h="679">
                  <a:moveTo>
                    <a:pt x="0" y="679"/>
                  </a:moveTo>
                  <a:lnTo>
                    <a:pt x="11" y="0"/>
                  </a:lnTo>
                  <a:lnTo>
                    <a:pt x="77" y="5"/>
                  </a:lnTo>
                  <a:lnTo>
                    <a:pt x="128" y="35"/>
                  </a:lnTo>
                  <a:lnTo>
                    <a:pt x="179" y="46"/>
                  </a:lnTo>
                  <a:lnTo>
                    <a:pt x="192" y="679"/>
                  </a:lnTo>
                  <a:lnTo>
                    <a:pt x="0" y="679"/>
                  </a:lnTo>
                  <a:close/>
                </a:path>
              </a:pathLst>
            </a:custGeom>
            <a:solidFill>
              <a:srgbClr val="53AC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6887" name="Freeform 62"/>
            <p:cNvSpPr>
              <a:spLocks/>
            </p:cNvSpPr>
            <p:nvPr/>
          </p:nvSpPr>
          <p:spPr bwMode="auto">
            <a:xfrm>
              <a:off x="4128" y="1776"/>
              <a:ext cx="192" cy="1248"/>
            </a:xfrm>
            <a:custGeom>
              <a:avLst/>
              <a:gdLst>
                <a:gd name="T0" fmla="*/ 0 w 528"/>
                <a:gd name="T1" fmla="*/ 1248 h 1248"/>
                <a:gd name="T2" fmla="*/ 17 w 528"/>
                <a:gd name="T3" fmla="*/ 0 h 1248"/>
                <a:gd name="T4" fmla="*/ 175 w 528"/>
                <a:gd name="T5" fmla="*/ 0 h 1248"/>
                <a:gd name="T6" fmla="*/ 192 w 528"/>
                <a:gd name="T7" fmla="*/ 1248 h 1248"/>
                <a:gd name="T8" fmla="*/ 0 60000 65536"/>
                <a:gd name="T9" fmla="*/ 0 60000 65536"/>
                <a:gd name="T10" fmla="*/ 0 60000 65536"/>
                <a:gd name="T11" fmla="*/ 0 60000 65536"/>
                <a:gd name="T12" fmla="*/ 0 w 528"/>
                <a:gd name="T13" fmla="*/ 0 h 1248"/>
                <a:gd name="T14" fmla="*/ 528 w 528"/>
                <a:gd name="T15" fmla="*/ 1248 h 1248"/>
              </a:gdLst>
              <a:ahLst/>
              <a:cxnLst>
                <a:cxn ang="T8">
                  <a:pos x="T0" y="T1"/>
                </a:cxn>
                <a:cxn ang="T9">
                  <a:pos x="T2" y="T3"/>
                </a:cxn>
                <a:cxn ang="T10">
                  <a:pos x="T4" y="T5"/>
                </a:cxn>
                <a:cxn ang="T11">
                  <a:pos x="T6" y="T7"/>
                </a:cxn>
              </a:cxnLst>
              <a:rect l="T12" t="T13" r="T14" b="T15"/>
              <a:pathLst>
                <a:path w="528" h="1248">
                  <a:moveTo>
                    <a:pt x="0" y="1248"/>
                  </a:moveTo>
                  <a:lnTo>
                    <a:pt x="48" y="0"/>
                  </a:lnTo>
                  <a:lnTo>
                    <a:pt x="480" y="0"/>
                  </a:lnTo>
                  <a:lnTo>
                    <a:pt x="528" y="1248"/>
                  </a:lnTo>
                </a:path>
              </a:pathLst>
            </a:custGeom>
            <a:noFill/>
            <a:ln w="38100" cap="flat">
              <a:solidFill>
                <a:srgbClr val="53AC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nvGrpSpPr>
          <p:cNvPr id="36882" name="Group 63"/>
          <p:cNvGrpSpPr>
            <a:grpSpLocks/>
          </p:cNvGrpSpPr>
          <p:nvPr/>
        </p:nvGrpSpPr>
        <p:grpSpPr bwMode="auto">
          <a:xfrm>
            <a:off x="6934200" y="2975248"/>
            <a:ext cx="304800" cy="1981200"/>
            <a:chOff x="4368" y="1776"/>
            <a:chExt cx="192" cy="1248"/>
          </a:xfrm>
        </p:grpSpPr>
        <p:sp>
          <p:nvSpPr>
            <p:cNvPr id="36884" name="Freeform 64"/>
            <p:cNvSpPr>
              <a:spLocks/>
            </p:cNvSpPr>
            <p:nvPr/>
          </p:nvSpPr>
          <p:spPr bwMode="auto">
            <a:xfrm>
              <a:off x="4368" y="2401"/>
              <a:ext cx="192" cy="623"/>
            </a:xfrm>
            <a:custGeom>
              <a:avLst/>
              <a:gdLst>
                <a:gd name="T0" fmla="*/ 0 w 192"/>
                <a:gd name="T1" fmla="*/ 623 h 623"/>
                <a:gd name="T2" fmla="*/ 11 w 192"/>
                <a:gd name="T3" fmla="*/ 5 h 623"/>
                <a:gd name="T4" fmla="*/ 92 w 192"/>
                <a:gd name="T5" fmla="*/ 0 h 623"/>
                <a:gd name="T6" fmla="*/ 174 w 192"/>
                <a:gd name="T7" fmla="*/ 5 h 623"/>
                <a:gd name="T8" fmla="*/ 192 w 192"/>
                <a:gd name="T9" fmla="*/ 623 h 623"/>
                <a:gd name="T10" fmla="*/ 0 w 192"/>
                <a:gd name="T11" fmla="*/ 623 h 623"/>
                <a:gd name="T12" fmla="*/ 0 60000 65536"/>
                <a:gd name="T13" fmla="*/ 0 60000 65536"/>
                <a:gd name="T14" fmla="*/ 0 60000 65536"/>
                <a:gd name="T15" fmla="*/ 0 60000 65536"/>
                <a:gd name="T16" fmla="*/ 0 60000 65536"/>
                <a:gd name="T17" fmla="*/ 0 60000 65536"/>
                <a:gd name="T18" fmla="*/ 0 w 192"/>
                <a:gd name="T19" fmla="*/ 0 h 623"/>
                <a:gd name="T20" fmla="*/ 192 w 192"/>
                <a:gd name="T21" fmla="*/ 623 h 623"/>
              </a:gdLst>
              <a:ahLst/>
              <a:cxnLst>
                <a:cxn ang="T12">
                  <a:pos x="T0" y="T1"/>
                </a:cxn>
                <a:cxn ang="T13">
                  <a:pos x="T2" y="T3"/>
                </a:cxn>
                <a:cxn ang="T14">
                  <a:pos x="T4" y="T5"/>
                </a:cxn>
                <a:cxn ang="T15">
                  <a:pos x="T6" y="T7"/>
                </a:cxn>
                <a:cxn ang="T16">
                  <a:pos x="T8" y="T9"/>
                </a:cxn>
                <a:cxn ang="T17">
                  <a:pos x="T10" y="T11"/>
                </a:cxn>
              </a:cxnLst>
              <a:rect l="T18" t="T19" r="T20" b="T21"/>
              <a:pathLst>
                <a:path w="192" h="623">
                  <a:moveTo>
                    <a:pt x="0" y="623"/>
                  </a:moveTo>
                  <a:lnTo>
                    <a:pt x="11" y="5"/>
                  </a:lnTo>
                  <a:lnTo>
                    <a:pt x="92" y="0"/>
                  </a:lnTo>
                  <a:lnTo>
                    <a:pt x="174" y="5"/>
                  </a:lnTo>
                  <a:lnTo>
                    <a:pt x="192" y="623"/>
                  </a:lnTo>
                  <a:lnTo>
                    <a:pt x="0" y="623"/>
                  </a:lnTo>
                  <a:close/>
                </a:path>
              </a:pathLst>
            </a:custGeom>
            <a:solidFill>
              <a:srgbClr val="AC53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36885" name="Freeform 65"/>
            <p:cNvSpPr>
              <a:spLocks/>
            </p:cNvSpPr>
            <p:nvPr/>
          </p:nvSpPr>
          <p:spPr bwMode="auto">
            <a:xfrm>
              <a:off x="4368" y="1776"/>
              <a:ext cx="192" cy="1248"/>
            </a:xfrm>
            <a:custGeom>
              <a:avLst/>
              <a:gdLst>
                <a:gd name="T0" fmla="*/ 0 w 528"/>
                <a:gd name="T1" fmla="*/ 1248 h 1248"/>
                <a:gd name="T2" fmla="*/ 17 w 528"/>
                <a:gd name="T3" fmla="*/ 0 h 1248"/>
                <a:gd name="T4" fmla="*/ 175 w 528"/>
                <a:gd name="T5" fmla="*/ 0 h 1248"/>
                <a:gd name="T6" fmla="*/ 192 w 528"/>
                <a:gd name="T7" fmla="*/ 1248 h 1248"/>
                <a:gd name="T8" fmla="*/ 0 60000 65536"/>
                <a:gd name="T9" fmla="*/ 0 60000 65536"/>
                <a:gd name="T10" fmla="*/ 0 60000 65536"/>
                <a:gd name="T11" fmla="*/ 0 60000 65536"/>
                <a:gd name="T12" fmla="*/ 0 w 528"/>
                <a:gd name="T13" fmla="*/ 0 h 1248"/>
                <a:gd name="T14" fmla="*/ 528 w 528"/>
                <a:gd name="T15" fmla="*/ 1248 h 1248"/>
              </a:gdLst>
              <a:ahLst/>
              <a:cxnLst>
                <a:cxn ang="T8">
                  <a:pos x="T0" y="T1"/>
                </a:cxn>
                <a:cxn ang="T9">
                  <a:pos x="T2" y="T3"/>
                </a:cxn>
                <a:cxn ang="T10">
                  <a:pos x="T4" y="T5"/>
                </a:cxn>
                <a:cxn ang="T11">
                  <a:pos x="T6" y="T7"/>
                </a:cxn>
              </a:cxnLst>
              <a:rect l="T12" t="T13" r="T14" b="T15"/>
              <a:pathLst>
                <a:path w="528" h="1248">
                  <a:moveTo>
                    <a:pt x="0" y="1248"/>
                  </a:moveTo>
                  <a:lnTo>
                    <a:pt x="48" y="0"/>
                  </a:lnTo>
                  <a:lnTo>
                    <a:pt x="480" y="0"/>
                  </a:lnTo>
                  <a:lnTo>
                    <a:pt x="528" y="1248"/>
                  </a:lnTo>
                </a:path>
              </a:pathLst>
            </a:custGeom>
            <a:noFill/>
            <a:ln w="38100" cap="flat">
              <a:solidFill>
                <a:srgbClr val="AC53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sp>
        <p:nvSpPr>
          <p:cNvPr id="68" name="TextBox 67"/>
          <p:cNvSpPr txBox="1"/>
          <p:nvPr/>
        </p:nvSpPr>
        <p:spPr>
          <a:xfrm>
            <a:off x="683568" y="2633474"/>
            <a:ext cx="433132" cy="307777"/>
          </a:xfrm>
          <a:prstGeom prst="rect">
            <a:avLst/>
          </a:prstGeom>
          <a:noFill/>
        </p:spPr>
        <p:txBody>
          <a:bodyPr wrap="none" rtlCol="0">
            <a:spAutoFit/>
          </a:bodyPr>
          <a:lstStyle/>
          <a:p>
            <a:r>
              <a:rPr lang="en-GB" sz="1400" dirty="0"/>
              <a:t>0.6</a:t>
            </a:r>
          </a:p>
        </p:txBody>
      </p:sp>
      <p:sp>
        <p:nvSpPr>
          <p:cNvPr id="69" name="TextBox 68"/>
          <p:cNvSpPr txBox="1"/>
          <p:nvPr/>
        </p:nvSpPr>
        <p:spPr>
          <a:xfrm>
            <a:off x="1077664" y="2633474"/>
            <a:ext cx="433132" cy="307777"/>
          </a:xfrm>
          <a:prstGeom prst="rect">
            <a:avLst/>
          </a:prstGeom>
          <a:noFill/>
        </p:spPr>
        <p:txBody>
          <a:bodyPr wrap="none" rtlCol="0">
            <a:spAutoFit/>
          </a:bodyPr>
          <a:lstStyle/>
          <a:p>
            <a:r>
              <a:rPr lang="en-GB" sz="1400" dirty="0"/>
              <a:t>0.7</a:t>
            </a:r>
          </a:p>
        </p:txBody>
      </p:sp>
      <p:sp>
        <p:nvSpPr>
          <p:cNvPr id="70" name="TextBox 69"/>
          <p:cNvSpPr txBox="1"/>
          <p:nvPr/>
        </p:nvSpPr>
        <p:spPr>
          <a:xfrm>
            <a:off x="1437704" y="2633474"/>
            <a:ext cx="433132" cy="307777"/>
          </a:xfrm>
          <a:prstGeom prst="rect">
            <a:avLst/>
          </a:prstGeom>
          <a:noFill/>
        </p:spPr>
        <p:txBody>
          <a:bodyPr wrap="none" rtlCol="0">
            <a:spAutoFit/>
          </a:bodyPr>
          <a:lstStyle/>
          <a:p>
            <a:r>
              <a:rPr lang="en-GB" sz="1400" dirty="0"/>
              <a:t>0.7</a:t>
            </a:r>
          </a:p>
        </p:txBody>
      </p:sp>
      <p:sp>
        <p:nvSpPr>
          <p:cNvPr id="71" name="TextBox 70"/>
          <p:cNvSpPr txBox="1"/>
          <p:nvPr/>
        </p:nvSpPr>
        <p:spPr>
          <a:xfrm>
            <a:off x="1835696" y="2633474"/>
            <a:ext cx="433132" cy="307777"/>
          </a:xfrm>
          <a:prstGeom prst="rect">
            <a:avLst/>
          </a:prstGeom>
          <a:noFill/>
        </p:spPr>
        <p:txBody>
          <a:bodyPr wrap="none" rtlCol="0">
            <a:spAutoFit/>
          </a:bodyPr>
          <a:lstStyle/>
          <a:p>
            <a:r>
              <a:rPr lang="en-GB" sz="1400" dirty="0"/>
              <a:t>0.4</a:t>
            </a:r>
          </a:p>
        </p:txBody>
      </p:sp>
      <p:sp>
        <p:nvSpPr>
          <p:cNvPr id="72" name="TextBox 71"/>
          <p:cNvSpPr txBox="1"/>
          <p:nvPr/>
        </p:nvSpPr>
        <p:spPr>
          <a:xfrm>
            <a:off x="2195736" y="2633474"/>
            <a:ext cx="433132" cy="307777"/>
          </a:xfrm>
          <a:prstGeom prst="rect">
            <a:avLst/>
          </a:prstGeom>
          <a:noFill/>
        </p:spPr>
        <p:txBody>
          <a:bodyPr wrap="none" rtlCol="0">
            <a:spAutoFit/>
          </a:bodyPr>
          <a:lstStyle/>
          <a:p>
            <a:r>
              <a:rPr lang="en-GB" sz="1400" dirty="0"/>
              <a:t>0.3</a:t>
            </a:r>
          </a:p>
        </p:txBody>
      </p:sp>
      <p:sp>
        <p:nvSpPr>
          <p:cNvPr id="73" name="TextBox 72"/>
          <p:cNvSpPr txBox="1"/>
          <p:nvPr/>
        </p:nvSpPr>
        <p:spPr>
          <a:xfrm>
            <a:off x="2589832" y="2633474"/>
            <a:ext cx="433132" cy="307777"/>
          </a:xfrm>
          <a:prstGeom prst="rect">
            <a:avLst/>
          </a:prstGeom>
          <a:noFill/>
        </p:spPr>
        <p:txBody>
          <a:bodyPr wrap="none" rtlCol="0">
            <a:spAutoFit/>
          </a:bodyPr>
          <a:lstStyle/>
          <a:p>
            <a:r>
              <a:rPr lang="en-GB" sz="1400" dirty="0"/>
              <a:t>0.5</a:t>
            </a:r>
          </a:p>
        </p:txBody>
      </p:sp>
      <p:sp>
        <p:nvSpPr>
          <p:cNvPr id="74" name="TextBox 73"/>
          <p:cNvSpPr txBox="1"/>
          <p:nvPr/>
        </p:nvSpPr>
        <p:spPr>
          <a:xfrm>
            <a:off x="2949872" y="2633474"/>
            <a:ext cx="433132" cy="307777"/>
          </a:xfrm>
          <a:prstGeom prst="rect">
            <a:avLst/>
          </a:prstGeom>
          <a:noFill/>
        </p:spPr>
        <p:txBody>
          <a:bodyPr wrap="none" rtlCol="0">
            <a:spAutoFit/>
          </a:bodyPr>
          <a:lstStyle/>
          <a:p>
            <a:r>
              <a:rPr lang="en-GB" sz="1400" dirty="0"/>
              <a:t>0.6</a:t>
            </a:r>
          </a:p>
        </p:txBody>
      </p:sp>
      <p:sp>
        <p:nvSpPr>
          <p:cNvPr id="75" name="TextBox 74"/>
          <p:cNvSpPr txBox="1"/>
          <p:nvPr/>
        </p:nvSpPr>
        <p:spPr>
          <a:xfrm>
            <a:off x="4932040" y="2642766"/>
            <a:ext cx="433132" cy="307777"/>
          </a:xfrm>
          <a:prstGeom prst="rect">
            <a:avLst/>
          </a:prstGeom>
          <a:noFill/>
        </p:spPr>
        <p:txBody>
          <a:bodyPr wrap="none" rtlCol="0">
            <a:spAutoFit/>
          </a:bodyPr>
          <a:lstStyle/>
          <a:p>
            <a:r>
              <a:rPr lang="en-GB" sz="1400" dirty="0"/>
              <a:t>0.8</a:t>
            </a:r>
          </a:p>
        </p:txBody>
      </p:sp>
      <p:sp>
        <p:nvSpPr>
          <p:cNvPr id="76" name="TextBox 75"/>
          <p:cNvSpPr txBox="1"/>
          <p:nvPr/>
        </p:nvSpPr>
        <p:spPr>
          <a:xfrm>
            <a:off x="5326136" y="2642766"/>
            <a:ext cx="433132" cy="307777"/>
          </a:xfrm>
          <a:prstGeom prst="rect">
            <a:avLst/>
          </a:prstGeom>
          <a:noFill/>
        </p:spPr>
        <p:txBody>
          <a:bodyPr wrap="none" rtlCol="0">
            <a:spAutoFit/>
          </a:bodyPr>
          <a:lstStyle/>
          <a:p>
            <a:r>
              <a:rPr lang="en-GB" sz="1400" dirty="0"/>
              <a:t>0.6</a:t>
            </a:r>
          </a:p>
        </p:txBody>
      </p:sp>
      <p:sp>
        <p:nvSpPr>
          <p:cNvPr id="77" name="TextBox 76"/>
          <p:cNvSpPr txBox="1"/>
          <p:nvPr/>
        </p:nvSpPr>
        <p:spPr>
          <a:xfrm>
            <a:off x="5686176" y="2642766"/>
            <a:ext cx="433132" cy="307777"/>
          </a:xfrm>
          <a:prstGeom prst="rect">
            <a:avLst/>
          </a:prstGeom>
          <a:noFill/>
        </p:spPr>
        <p:txBody>
          <a:bodyPr wrap="none" rtlCol="0">
            <a:spAutoFit/>
          </a:bodyPr>
          <a:lstStyle/>
          <a:p>
            <a:r>
              <a:rPr lang="en-GB" sz="1400" dirty="0"/>
              <a:t>0.4</a:t>
            </a:r>
          </a:p>
        </p:txBody>
      </p:sp>
      <p:sp>
        <p:nvSpPr>
          <p:cNvPr id="78" name="TextBox 77"/>
          <p:cNvSpPr txBox="1"/>
          <p:nvPr/>
        </p:nvSpPr>
        <p:spPr>
          <a:xfrm>
            <a:off x="6084168" y="2642766"/>
            <a:ext cx="433132" cy="307777"/>
          </a:xfrm>
          <a:prstGeom prst="rect">
            <a:avLst/>
          </a:prstGeom>
          <a:noFill/>
        </p:spPr>
        <p:txBody>
          <a:bodyPr wrap="none" rtlCol="0">
            <a:spAutoFit/>
          </a:bodyPr>
          <a:lstStyle/>
          <a:p>
            <a:r>
              <a:rPr lang="en-GB" sz="1400" dirty="0"/>
              <a:t>0.4</a:t>
            </a:r>
          </a:p>
        </p:txBody>
      </p:sp>
      <p:sp>
        <p:nvSpPr>
          <p:cNvPr id="79" name="TextBox 78"/>
          <p:cNvSpPr txBox="1"/>
          <p:nvPr/>
        </p:nvSpPr>
        <p:spPr>
          <a:xfrm>
            <a:off x="6444208" y="2642766"/>
            <a:ext cx="433132" cy="307777"/>
          </a:xfrm>
          <a:prstGeom prst="rect">
            <a:avLst/>
          </a:prstGeom>
          <a:noFill/>
        </p:spPr>
        <p:txBody>
          <a:bodyPr wrap="none" rtlCol="0">
            <a:spAutoFit/>
          </a:bodyPr>
          <a:lstStyle/>
          <a:p>
            <a:r>
              <a:rPr lang="en-GB" sz="1400" dirty="0"/>
              <a:t>0.5</a:t>
            </a:r>
          </a:p>
        </p:txBody>
      </p:sp>
      <p:sp>
        <p:nvSpPr>
          <p:cNvPr id="80" name="TextBox 79"/>
          <p:cNvSpPr txBox="1"/>
          <p:nvPr/>
        </p:nvSpPr>
        <p:spPr>
          <a:xfrm>
            <a:off x="6838304" y="2642766"/>
            <a:ext cx="433132" cy="307777"/>
          </a:xfrm>
          <a:prstGeom prst="rect">
            <a:avLst/>
          </a:prstGeom>
          <a:noFill/>
        </p:spPr>
        <p:txBody>
          <a:bodyPr wrap="none" rtlCol="0">
            <a:spAutoFit/>
          </a:bodyPr>
          <a:lstStyle/>
          <a:p>
            <a:r>
              <a:rPr lang="en-GB" sz="1400" dirty="0"/>
              <a:t>0.5</a:t>
            </a:r>
          </a:p>
        </p:txBody>
      </p:sp>
      <p:sp>
        <p:nvSpPr>
          <p:cNvPr id="81" name="TextBox 80"/>
          <p:cNvSpPr txBox="1"/>
          <p:nvPr/>
        </p:nvSpPr>
        <p:spPr>
          <a:xfrm>
            <a:off x="7235212" y="2642766"/>
            <a:ext cx="433132" cy="307777"/>
          </a:xfrm>
          <a:prstGeom prst="rect">
            <a:avLst/>
          </a:prstGeom>
          <a:noFill/>
        </p:spPr>
        <p:txBody>
          <a:bodyPr wrap="none" rtlCol="0">
            <a:spAutoFit/>
          </a:bodyPr>
          <a:lstStyle/>
          <a:p>
            <a:r>
              <a:rPr lang="en-GB" sz="1400" dirty="0"/>
              <a:t>0.5</a:t>
            </a:r>
          </a:p>
        </p:txBody>
      </p:sp>
      <p:sp>
        <p:nvSpPr>
          <p:cNvPr id="82" name="TextBox 81"/>
          <p:cNvSpPr txBox="1"/>
          <p:nvPr/>
        </p:nvSpPr>
        <p:spPr>
          <a:xfrm>
            <a:off x="533400" y="5877272"/>
            <a:ext cx="7892289" cy="400110"/>
          </a:xfrm>
          <a:prstGeom prst="rect">
            <a:avLst/>
          </a:prstGeom>
          <a:noFill/>
        </p:spPr>
        <p:txBody>
          <a:bodyPr wrap="none" rtlCol="0">
            <a:spAutoFit/>
          </a:bodyPr>
          <a:lstStyle/>
          <a:p>
            <a:r>
              <a:rPr lang="en-GB" sz="2000" dirty="0"/>
              <a:t>Different multispectral image values for different spectral reflectance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1034"/>
          <p:cNvGraphicFramePr>
            <a:graphicFrameLocks noChangeAspect="1"/>
          </p:cNvGraphicFramePr>
          <p:nvPr>
            <p:extLst/>
          </p:nvPr>
        </p:nvGraphicFramePr>
        <p:xfrm>
          <a:off x="2332707" y="2620963"/>
          <a:ext cx="4105275" cy="3335337"/>
        </p:xfrm>
        <a:graphic>
          <a:graphicData uri="http://schemas.openxmlformats.org/presentationml/2006/ole">
            <mc:AlternateContent xmlns:mc="http://schemas.openxmlformats.org/markup-compatibility/2006">
              <mc:Choice xmlns:v="urn:schemas-microsoft-com:vml" Requires="v">
                <p:oleObj spid="_x0000_s79880" name="Chart" r:id="rId3" imgW="5301000" imgH="4324320" progId="Excel.Sheet.8">
                  <p:embed/>
                </p:oleObj>
              </mc:Choice>
              <mc:Fallback>
                <p:oleObj name="Chart" r:id="rId3" imgW="5301000" imgH="4324320" progId="Excel.Sheet.8">
                  <p:embed/>
                  <p:pic>
                    <p:nvPicPr>
                      <p:cNvPr id="24578" name="Object 1034"/>
                      <p:cNvPicPr>
                        <a:picLocks noChangeAspect="1" noChangeArrowheads="1"/>
                      </p:cNvPicPr>
                      <p:nvPr/>
                    </p:nvPicPr>
                    <p:blipFill>
                      <a:blip r:embed="rId4">
                        <a:extLst>
                          <a:ext uri="{28A0092B-C50C-407E-A947-70E740481C1C}">
                            <a14:useLocalDpi xmlns:a14="http://schemas.microsoft.com/office/drawing/2010/main" val="0"/>
                          </a:ext>
                        </a:extLst>
                      </a:blip>
                      <a:srcRect l="3810" t="4608" r="3810" b="4608"/>
                      <a:stretch>
                        <a:fillRect/>
                      </a:stretch>
                    </p:blipFill>
                    <p:spPr bwMode="auto">
                      <a:xfrm>
                        <a:off x="2332707" y="2620963"/>
                        <a:ext cx="4105275" cy="333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79" name="Rectangle 1026"/>
          <p:cNvSpPr>
            <a:spLocks noGrp="1" noChangeArrowheads="1"/>
          </p:cNvSpPr>
          <p:nvPr>
            <p:ph type="title"/>
          </p:nvPr>
        </p:nvSpPr>
        <p:spPr/>
        <p:txBody>
          <a:bodyPr>
            <a:normAutofit/>
          </a:bodyPr>
          <a:lstStyle/>
          <a:p>
            <a:r>
              <a:rPr lang="en-GB" altLang="en-US" dirty="0"/>
              <a:t>Why multispectral imaging?</a:t>
            </a:r>
            <a:br>
              <a:rPr lang="en-GB" altLang="en-US" dirty="0"/>
            </a:br>
            <a:r>
              <a:rPr lang="en-GB" altLang="en-US" sz="2800" dirty="0">
                <a:solidFill>
                  <a:schemeClr val="accent3"/>
                </a:solidFill>
              </a:rPr>
              <a:t>Richer interpretation</a:t>
            </a:r>
          </a:p>
        </p:txBody>
      </p:sp>
      <p:pic>
        <p:nvPicPr>
          <p:cNvPr id="24580" name="Picture 102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74007" y="5445125"/>
            <a:ext cx="381635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 Box 1030"/>
          <p:cNvSpPr txBox="1">
            <a:spLocks noChangeArrowheads="1"/>
          </p:cNvSpPr>
          <p:nvPr/>
        </p:nvSpPr>
        <p:spPr bwMode="auto">
          <a:xfrm>
            <a:off x="539750" y="1647825"/>
            <a:ext cx="69125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r>
              <a:rPr lang="en-GB" altLang="en-US" sz="2000" dirty="0"/>
              <a:t>Example: spectral </a:t>
            </a:r>
            <a:r>
              <a:rPr lang="en-GB" altLang="en-US" sz="2000" b="1" dirty="0">
                <a:solidFill>
                  <a:srgbClr val="6470CA"/>
                </a:solidFill>
              </a:rPr>
              <a:t>reflectance</a:t>
            </a:r>
            <a:r>
              <a:rPr lang="en-GB" altLang="en-US" sz="2000" dirty="0">
                <a:solidFill>
                  <a:srgbClr val="6470CA"/>
                </a:solidFill>
              </a:rPr>
              <a:t> </a:t>
            </a:r>
            <a:r>
              <a:rPr lang="en-GB" altLang="en-US" sz="2000" dirty="0"/>
              <a:t>curve of the human skin</a:t>
            </a:r>
          </a:p>
        </p:txBody>
      </p:sp>
      <p:sp>
        <p:nvSpPr>
          <p:cNvPr id="24582" name="Text Box 1039"/>
          <p:cNvSpPr txBox="1">
            <a:spLocks noChangeArrowheads="1"/>
          </p:cNvSpPr>
          <p:nvPr/>
        </p:nvSpPr>
        <p:spPr bwMode="auto">
          <a:xfrm>
            <a:off x="2477169" y="5734050"/>
            <a:ext cx="4183063"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2000"/>
              <a:t>450             550                650     nm</a:t>
            </a:r>
          </a:p>
        </p:txBody>
      </p:sp>
      <p:sp>
        <p:nvSpPr>
          <p:cNvPr id="204815" name="Rectangle 2063"/>
          <p:cNvSpPr>
            <a:spLocks noChangeArrowheads="1"/>
          </p:cNvSpPr>
          <p:nvPr/>
        </p:nvSpPr>
        <p:spPr bwMode="auto">
          <a:xfrm>
            <a:off x="3629694" y="6088063"/>
            <a:ext cx="203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2000" b="1" dirty="0">
                <a:solidFill>
                  <a:srgbClr val="6470CA"/>
                </a:solidFill>
              </a:rPr>
              <a:t>Wavelength</a:t>
            </a:r>
            <a:r>
              <a:rPr lang="en-GB" altLang="en-US" sz="2000" dirty="0">
                <a:solidFill>
                  <a:srgbClr val="6470CA"/>
                </a:solidFill>
              </a:rPr>
              <a:t> </a:t>
            </a:r>
            <a:r>
              <a:rPr lang="en-GB" altLang="en-US" sz="2000" dirty="0"/>
              <a:t>(</a:t>
            </a:r>
            <a:r>
              <a:rPr lang="en-GB" altLang="en-US" dirty="0">
                <a:sym typeface="Symbol" pitchFamily="18" charset="2"/>
              </a:rPr>
              <a:t></a:t>
            </a:r>
            <a:r>
              <a:rPr lang="en-GB" altLang="en-US" dirty="0"/>
              <a:t>)</a:t>
            </a:r>
          </a:p>
        </p:txBody>
      </p:sp>
      <p:pic>
        <p:nvPicPr>
          <p:cNvPr id="14" name="Picture 6"/>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8376" t="3926" b="7762"/>
          <a:stretch>
            <a:fillRect/>
          </a:stretch>
        </p:blipFill>
        <p:spPr bwMode="auto">
          <a:xfrm>
            <a:off x="2508891" y="2857496"/>
            <a:ext cx="3786214" cy="2571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8337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204815"/>
                                        </p:tgtEl>
                                      </p:cBhvr>
                                    </p:animEffect>
                                    <p:animScale>
                                      <p:cBhvr>
                                        <p:cTn id="7" dur="250" autoRev="1" fill="hold"/>
                                        <p:tgtEl>
                                          <p:spTgt spid="20481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000"/>
                                        <p:tgtEl>
                                          <p:spTgt spid="14"/>
                                        </p:tgtEl>
                                      </p:cBhvr>
                                    </p:animEffect>
                                    <p:set>
                                      <p:cBhvr>
                                        <p:cTn id="12" dur="1" fill="hold">
                                          <p:stCondLst>
                                            <p:cond delay="1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Previous lecture:</a:t>
            </a:r>
          </a:p>
        </p:txBody>
      </p:sp>
      <p:sp>
        <p:nvSpPr>
          <p:cNvPr id="3" name="Content Placeholder 2"/>
          <p:cNvSpPr>
            <a:spLocks noGrp="1"/>
          </p:cNvSpPr>
          <p:nvPr>
            <p:ph idx="1"/>
          </p:nvPr>
        </p:nvSpPr>
        <p:spPr>
          <a:noFill/>
        </p:spPr>
        <p:txBody>
          <a:bodyPr>
            <a:normAutofit/>
          </a:bodyPr>
          <a:lstStyle/>
          <a:p>
            <a:pPr>
              <a:spcAft>
                <a:spcPts val="1200"/>
              </a:spcAft>
            </a:pPr>
            <a:r>
              <a:rPr lang="en-GB" dirty="0"/>
              <a:t>Statistical shape models</a:t>
            </a:r>
          </a:p>
          <a:p>
            <a:pPr lvl="1"/>
            <a:r>
              <a:rPr lang="en-GB" dirty="0"/>
              <a:t>What they are</a:t>
            </a:r>
          </a:p>
          <a:p>
            <a:pPr lvl="1"/>
            <a:r>
              <a:rPr lang="en-GB" dirty="0"/>
              <a:t>What they are used for</a:t>
            </a:r>
          </a:p>
          <a:p>
            <a:pPr>
              <a:spcAft>
                <a:spcPts val="1200"/>
              </a:spcAft>
            </a:pPr>
            <a:r>
              <a:rPr lang="en-GB" dirty="0"/>
              <a:t>Principal Component Analysis (PCA)</a:t>
            </a:r>
          </a:p>
          <a:p>
            <a:pPr lvl="1"/>
            <a:r>
              <a:rPr lang="en-GB" dirty="0"/>
              <a:t>What it is</a:t>
            </a:r>
          </a:p>
          <a:p>
            <a:pPr lvl="1"/>
            <a:r>
              <a:rPr lang="en-GB" dirty="0"/>
              <a:t>How it is used for shape modelling</a:t>
            </a:r>
          </a:p>
          <a:p>
            <a:pPr>
              <a:spcAft>
                <a:spcPts val="1200"/>
              </a:spcAft>
            </a:pPr>
            <a:r>
              <a:rPr lang="en-GB" dirty="0"/>
              <a:t>Point distribution models</a:t>
            </a:r>
          </a:p>
          <a:p>
            <a:pPr>
              <a:spcAft>
                <a:spcPts val="1200"/>
              </a:spcAft>
            </a:pPr>
            <a:r>
              <a:rPr lang="en-GB" dirty="0"/>
              <a:t>Active shape models</a:t>
            </a:r>
          </a:p>
          <a:p>
            <a:r>
              <a:rPr lang="en-GB" dirty="0"/>
              <a:t>Active appearance models</a:t>
            </a:r>
          </a:p>
        </p:txBody>
      </p:sp>
    </p:spTree>
    <p:extLst>
      <p:ext uri="{BB962C8B-B14F-4D97-AF65-F5344CB8AC3E}">
        <p14:creationId xmlns:p14="http://schemas.microsoft.com/office/powerpoint/2010/main" val="2215290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GB" altLang="en-US" dirty="0"/>
              <a:t>Why multispectral imaging?</a:t>
            </a:r>
          </a:p>
        </p:txBody>
      </p:sp>
      <p:sp>
        <p:nvSpPr>
          <p:cNvPr id="38915" name="Rectangle 46"/>
          <p:cNvSpPr>
            <a:spLocks noGrp="1" noChangeArrowheads="1"/>
          </p:cNvSpPr>
          <p:nvPr>
            <p:ph type="body" sz="half" idx="1"/>
          </p:nvPr>
        </p:nvSpPr>
        <p:spPr>
          <a:xfrm>
            <a:off x="304800" y="1752600"/>
            <a:ext cx="3276600" cy="4724400"/>
          </a:xfrm>
        </p:spPr>
        <p:txBody>
          <a:bodyPr>
            <a:normAutofit/>
          </a:bodyPr>
          <a:lstStyle/>
          <a:p>
            <a:pPr eaLnBrk="1" hangingPunct="1"/>
            <a:r>
              <a:rPr lang="en-GB" altLang="en-US" sz="2000" dirty="0"/>
              <a:t>Full representation of spectral properties</a:t>
            </a:r>
          </a:p>
          <a:p>
            <a:pPr eaLnBrk="1" hangingPunct="1"/>
            <a:endParaRPr lang="en-GB" altLang="en-US" sz="2000" dirty="0"/>
          </a:p>
          <a:p>
            <a:pPr eaLnBrk="1" hangingPunct="1"/>
            <a:r>
              <a:rPr lang="en-GB" altLang="en-US" sz="2000" dirty="0"/>
              <a:t>Overcomes problems of human perception</a:t>
            </a:r>
          </a:p>
          <a:p>
            <a:pPr eaLnBrk="1" hangingPunct="1"/>
            <a:endParaRPr lang="en-GB" altLang="en-US" sz="2000" dirty="0"/>
          </a:p>
          <a:p>
            <a:pPr eaLnBrk="1" hangingPunct="1"/>
            <a:r>
              <a:rPr lang="en-GB" altLang="en-US" sz="2000" dirty="0"/>
              <a:t>Extends human senses</a:t>
            </a:r>
          </a:p>
          <a:p>
            <a:pPr eaLnBrk="1" hangingPunct="1"/>
            <a:endParaRPr lang="en-GB" altLang="en-US" sz="2000" dirty="0"/>
          </a:p>
        </p:txBody>
      </p:sp>
      <p:graphicFrame>
        <p:nvGraphicFramePr>
          <p:cNvPr id="38916" name="Object 3"/>
          <p:cNvGraphicFramePr>
            <a:graphicFrameLocks noChangeAspect="1"/>
          </p:cNvGraphicFramePr>
          <p:nvPr/>
        </p:nvGraphicFramePr>
        <p:xfrm>
          <a:off x="3581400" y="1725613"/>
          <a:ext cx="5029200" cy="4086225"/>
        </p:xfrm>
        <a:graphic>
          <a:graphicData uri="http://schemas.openxmlformats.org/presentationml/2006/ole">
            <mc:AlternateContent xmlns:mc="http://schemas.openxmlformats.org/markup-compatibility/2006">
              <mc:Choice xmlns:v="urn:schemas-microsoft-com:vml" Requires="v">
                <p:oleObj spid="_x0000_s39039" name="Chart" r:id="rId3" imgW="5301000" imgH="4324320" progId="Excel.Sheet.8">
                  <p:embed/>
                </p:oleObj>
              </mc:Choice>
              <mc:Fallback>
                <p:oleObj name="Chart" r:id="rId3" imgW="5301000" imgH="4324320" progId="Excel.Sheet.8">
                  <p:embed/>
                  <p:pic>
                    <p:nvPicPr>
                      <p:cNvPr id="0" name="Picture 49"/>
                      <p:cNvPicPr>
                        <a:picLocks noChangeAspect="1" noChangeArrowheads="1"/>
                      </p:cNvPicPr>
                      <p:nvPr/>
                    </p:nvPicPr>
                    <p:blipFill>
                      <a:blip r:embed="rId4">
                        <a:extLst>
                          <a:ext uri="{28A0092B-C50C-407E-A947-70E740481C1C}">
                            <a14:useLocalDpi xmlns:a14="http://schemas.microsoft.com/office/drawing/2010/main" val="0"/>
                          </a:ext>
                        </a:extLst>
                      </a:blip>
                      <a:srcRect l="3810" t="4608" r="3810" b="4608"/>
                      <a:stretch>
                        <a:fillRect/>
                      </a:stretch>
                    </p:blipFill>
                    <p:spPr bwMode="auto">
                      <a:xfrm>
                        <a:off x="3581400" y="1725613"/>
                        <a:ext cx="5029200" cy="408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8917"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200" y="5840413"/>
            <a:ext cx="469582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49"/>
          <p:cNvGrpSpPr>
            <a:grpSpLocks/>
          </p:cNvGrpSpPr>
          <p:nvPr/>
        </p:nvGrpSpPr>
        <p:grpSpPr bwMode="auto">
          <a:xfrm>
            <a:off x="3943350" y="2924175"/>
            <a:ext cx="2981325" cy="1476375"/>
            <a:chOff x="2484" y="1909"/>
            <a:chExt cx="1878" cy="930"/>
          </a:xfrm>
        </p:grpSpPr>
        <p:sp>
          <p:nvSpPr>
            <p:cNvPr id="38950" name="Oval 5"/>
            <p:cNvSpPr>
              <a:spLocks noChangeArrowheads="1"/>
            </p:cNvSpPr>
            <p:nvPr/>
          </p:nvSpPr>
          <p:spPr bwMode="auto">
            <a:xfrm>
              <a:off x="3816" y="2119"/>
              <a:ext cx="168" cy="168"/>
            </a:xfrm>
            <a:prstGeom prst="ellipse">
              <a:avLst/>
            </a:prstGeom>
            <a:solidFill>
              <a:srgbClr val="00FF00"/>
            </a:solidFill>
            <a:ln w="9525">
              <a:solidFill>
                <a:schemeClr val="tx1"/>
              </a:solidFill>
              <a:round/>
              <a:headEnd/>
              <a:tailEnd/>
            </a:ln>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51" name="Oval 6"/>
            <p:cNvSpPr>
              <a:spLocks noChangeArrowheads="1"/>
            </p:cNvSpPr>
            <p:nvPr/>
          </p:nvSpPr>
          <p:spPr bwMode="auto">
            <a:xfrm>
              <a:off x="2484" y="2671"/>
              <a:ext cx="168" cy="168"/>
            </a:xfrm>
            <a:prstGeom prst="ellipse">
              <a:avLst/>
            </a:prstGeom>
            <a:solidFill>
              <a:srgbClr val="3366FF"/>
            </a:solidFill>
            <a:ln w="9525">
              <a:solidFill>
                <a:schemeClr val="tx1"/>
              </a:solidFill>
              <a:round/>
              <a:headEnd/>
              <a:tailEnd/>
            </a:ln>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52" name="Oval 7"/>
            <p:cNvSpPr>
              <a:spLocks noChangeArrowheads="1"/>
            </p:cNvSpPr>
            <p:nvPr/>
          </p:nvSpPr>
          <p:spPr bwMode="auto">
            <a:xfrm>
              <a:off x="4194" y="1909"/>
              <a:ext cx="168" cy="168"/>
            </a:xfrm>
            <a:prstGeom prst="ellipse">
              <a:avLst/>
            </a:prstGeom>
            <a:solidFill>
              <a:srgbClr val="FF3300"/>
            </a:solidFill>
            <a:ln w="9525">
              <a:solidFill>
                <a:schemeClr val="tx1"/>
              </a:solidFill>
              <a:round/>
              <a:headEnd/>
              <a:tailEnd/>
            </a:ln>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grpSp>
      <p:sp>
        <p:nvSpPr>
          <p:cNvPr id="214028" name="Oval 12"/>
          <p:cNvSpPr>
            <a:spLocks noChangeArrowheads="1"/>
          </p:cNvSpPr>
          <p:nvPr/>
        </p:nvSpPr>
        <p:spPr bwMode="auto">
          <a:xfrm>
            <a:off x="6172200" y="3706813"/>
            <a:ext cx="266700" cy="266700"/>
          </a:xfrm>
          <a:prstGeom prst="ellipse">
            <a:avLst/>
          </a:prstGeom>
          <a:solidFill>
            <a:schemeClr val="folHlink"/>
          </a:solidFill>
          <a:ln w="9525">
            <a:solidFill>
              <a:schemeClr val="tx1"/>
            </a:solidFill>
            <a:round/>
            <a:headEnd/>
            <a:tailEnd/>
          </a:ln>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grpSp>
        <p:nvGrpSpPr>
          <p:cNvPr id="3" name="Group 48"/>
          <p:cNvGrpSpPr>
            <a:grpSpLocks/>
          </p:cNvGrpSpPr>
          <p:nvPr/>
        </p:nvGrpSpPr>
        <p:grpSpPr bwMode="auto">
          <a:xfrm>
            <a:off x="3962400" y="2640013"/>
            <a:ext cx="4495800" cy="1600200"/>
            <a:chOff x="2496" y="1663"/>
            <a:chExt cx="2832" cy="1008"/>
          </a:xfrm>
        </p:grpSpPr>
        <p:sp>
          <p:nvSpPr>
            <p:cNvPr id="38921" name="Oval 14"/>
            <p:cNvSpPr>
              <a:spLocks noChangeArrowheads="1"/>
            </p:cNvSpPr>
            <p:nvPr/>
          </p:nvSpPr>
          <p:spPr bwMode="auto">
            <a:xfrm>
              <a:off x="2496" y="2575"/>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22" name="Oval 15"/>
            <p:cNvSpPr>
              <a:spLocks noChangeArrowheads="1"/>
            </p:cNvSpPr>
            <p:nvPr/>
          </p:nvSpPr>
          <p:spPr bwMode="auto">
            <a:xfrm>
              <a:off x="2592" y="2527"/>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23" name="Oval 16"/>
            <p:cNvSpPr>
              <a:spLocks noChangeArrowheads="1"/>
            </p:cNvSpPr>
            <p:nvPr/>
          </p:nvSpPr>
          <p:spPr bwMode="auto">
            <a:xfrm>
              <a:off x="2736" y="2479"/>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24" name="Oval 17"/>
            <p:cNvSpPr>
              <a:spLocks noChangeArrowheads="1"/>
            </p:cNvSpPr>
            <p:nvPr/>
          </p:nvSpPr>
          <p:spPr bwMode="auto">
            <a:xfrm>
              <a:off x="2832" y="2431"/>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25" name="Oval 18"/>
            <p:cNvSpPr>
              <a:spLocks noChangeArrowheads="1"/>
            </p:cNvSpPr>
            <p:nvPr/>
          </p:nvSpPr>
          <p:spPr bwMode="auto">
            <a:xfrm>
              <a:off x="2928" y="2383"/>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26" name="Oval 19"/>
            <p:cNvSpPr>
              <a:spLocks noChangeArrowheads="1"/>
            </p:cNvSpPr>
            <p:nvPr/>
          </p:nvSpPr>
          <p:spPr bwMode="auto">
            <a:xfrm>
              <a:off x="3024" y="2335"/>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27" name="Oval 20"/>
            <p:cNvSpPr>
              <a:spLocks noChangeArrowheads="1"/>
            </p:cNvSpPr>
            <p:nvPr/>
          </p:nvSpPr>
          <p:spPr bwMode="auto">
            <a:xfrm>
              <a:off x="3120" y="2287"/>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28" name="Oval 21"/>
            <p:cNvSpPr>
              <a:spLocks noChangeArrowheads="1"/>
            </p:cNvSpPr>
            <p:nvPr/>
          </p:nvSpPr>
          <p:spPr bwMode="auto">
            <a:xfrm>
              <a:off x="3216" y="2239"/>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29" name="Oval 22"/>
            <p:cNvSpPr>
              <a:spLocks noChangeArrowheads="1"/>
            </p:cNvSpPr>
            <p:nvPr/>
          </p:nvSpPr>
          <p:spPr bwMode="auto">
            <a:xfrm>
              <a:off x="3312" y="2287"/>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30" name="Oval 23"/>
            <p:cNvSpPr>
              <a:spLocks noChangeArrowheads="1"/>
            </p:cNvSpPr>
            <p:nvPr/>
          </p:nvSpPr>
          <p:spPr bwMode="auto">
            <a:xfrm>
              <a:off x="3408" y="2335"/>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31" name="Oval 24"/>
            <p:cNvSpPr>
              <a:spLocks noChangeArrowheads="1"/>
            </p:cNvSpPr>
            <p:nvPr/>
          </p:nvSpPr>
          <p:spPr bwMode="auto">
            <a:xfrm>
              <a:off x="3504" y="2335"/>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32" name="Oval 25"/>
            <p:cNvSpPr>
              <a:spLocks noChangeArrowheads="1"/>
            </p:cNvSpPr>
            <p:nvPr/>
          </p:nvSpPr>
          <p:spPr bwMode="auto">
            <a:xfrm>
              <a:off x="3600" y="2287"/>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33" name="Oval 26"/>
            <p:cNvSpPr>
              <a:spLocks noChangeArrowheads="1"/>
            </p:cNvSpPr>
            <p:nvPr/>
          </p:nvSpPr>
          <p:spPr bwMode="auto">
            <a:xfrm>
              <a:off x="3696" y="2239"/>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34" name="Oval 27"/>
            <p:cNvSpPr>
              <a:spLocks noChangeArrowheads="1"/>
            </p:cNvSpPr>
            <p:nvPr/>
          </p:nvSpPr>
          <p:spPr bwMode="auto">
            <a:xfrm>
              <a:off x="3792" y="2239"/>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35" name="Oval 28"/>
            <p:cNvSpPr>
              <a:spLocks noChangeArrowheads="1"/>
            </p:cNvSpPr>
            <p:nvPr/>
          </p:nvSpPr>
          <p:spPr bwMode="auto">
            <a:xfrm>
              <a:off x="3888" y="2239"/>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36" name="Oval 29"/>
            <p:cNvSpPr>
              <a:spLocks noChangeArrowheads="1"/>
            </p:cNvSpPr>
            <p:nvPr/>
          </p:nvSpPr>
          <p:spPr bwMode="auto">
            <a:xfrm>
              <a:off x="3984" y="2191"/>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37" name="Oval 30"/>
            <p:cNvSpPr>
              <a:spLocks noChangeArrowheads="1"/>
            </p:cNvSpPr>
            <p:nvPr/>
          </p:nvSpPr>
          <p:spPr bwMode="auto">
            <a:xfrm>
              <a:off x="4080" y="2047"/>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38" name="Oval 31"/>
            <p:cNvSpPr>
              <a:spLocks noChangeArrowheads="1"/>
            </p:cNvSpPr>
            <p:nvPr/>
          </p:nvSpPr>
          <p:spPr bwMode="auto">
            <a:xfrm>
              <a:off x="4176" y="1903"/>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39" name="Oval 32"/>
            <p:cNvSpPr>
              <a:spLocks noChangeArrowheads="1"/>
            </p:cNvSpPr>
            <p:nvPr/>
          </p:nvSpPr>
          <p:spPr bwMode="auto">
            <a:xfrm>
              <a:off x="4272" y="1807"/>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40" name="Oval 33"/>
            <p:cNvSpPr>
              <a:spLocks noChangeArrowheads="1"/>
            </p:cNvSpPr>
            <p:nvPr/>
          </p:nvSpPr>
          <p:spPr bwMode="auto">
            <a:xfrm>
              <a:off x="4368" y="1759"/>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41" name="Oval 34"/>
            <p:cNvSpPr>
              <a:spLocks noChangeArrowheads="1"/>
            </p:cNvSpPr>
            <p:nvPr/>
          </p:nvSpPr>
          <p:spPr bwMode="auto">
            <a:xfrm>
              <a:off x="4464" y="1759"/>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42" name="Oval 35"/>
            <p:cNvSpPr>
              <a:spLocks noChangeArrowheads="1"/>
            </p:cNvSpPr>
            <p:nvPr/>
          </p:nvSpPr>
          <p:spPr bwMode="auto">
            <a:xfrm>
              <a:off x="4560" y="1711"/>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43" name="Oval 36"/>
            <p:cNvSpPr>
              <a:spLocks noChangeArrowheads="1"/>
            </p:cNvSpPr>
            <p:nvPr/>
          </p:nvSpPr>
          <p:spPr bwMode="auto">
            <a:xfrm>
              <a:off x="4656" y="1711"/>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44" name="Oval 37"/>
            <p:cNvSpPr>
              <a:spLocks noChangeArrowheads="1"/>
            </p:cNvSpPr>
            <p:nvPr/>
          </p:nvSpPr>
          <p:spPr bwMode="auto">
            <a:xfrm>
              <a:off x="4752" y="1711"/>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45" name="Oval 38"/>
            <p:cNvSpPr>
              <a:spLocks noChangeArrowheads="1"/>
            </p:cNvSpPr>
            <p:nvPr/>
          </p:nvSpPr>
          <p:spPr bwMode="auto">
            <a:xfrm>
              <a:off x="4848" y="1663"/>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46" name="Oval 39"/>
            <p:cNvSpPr>
              <a:spLocks noChangeArrowheads="1"/>
            </p:cNvSpPr>
            <p:nvPr/>
          </p:nvSpPr>
          <p:spPr bwMode="auto">
            <a:xfrm>
              <a:off x="4944" y="1663"/>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47" name="Oval 40"/>
            <p:cNvSpPr>
              <a:spLocks noChangeArrowheads="1"/>
            </p:cNvSpPr>
            <p:nvPr/>
          </p:nvSpPr>
          <p:spPr bwMode="auto">
            <a:xfrm>
              <a:off x="5040" y="1663"/>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48" name="Oval 41"/>
            <p:cNvSpPr>
              <a:spLocks noChangeArrowheads="1"/>
            </p:cNvSpPr>
            <p:nvPr/>
          </p:nvSpPr>
          <p:spPr bwMode="auto">
            <a:xfrm>
              <a:off x="5136" y="1663"/>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38949" name="Oval 42"/>
            <p:cNvSpPr>
              <a:spLocks noChangeArrowheads="1"/>
            </p:cNvSpPr>
            <p:nvPr/>
          </p:nvSpPr>
          <p:spPr bwMode="auto">
            <a:xfrm>
              <a:off x="5232" y="1663"/>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grpSp>
      <p:grpSp>
        <p:nvGrpSpPr>
          <p:cNvPr id="15" name="Group 14"/>
          <p:cNvGrpSpPr/>
          <p:nvPr/>
        </p:nvGrpSpPr>
        <p:grpSpPr>
          <a:xfrm>
            <a:off x="4114800" y="1763524"/>
            <a:ext cx="3657600" cy="3258944"/>
            <a:chOff x="4114800" y="1763524"/>
            <a:chExt cx="3657600" cy="3258944"/>
          </a:xfrm>
        </p:grpSpPr>
        <p:cxnSp>
          <p:nvCxnSpPr>
            <p:cNvPr id="5" name="Straight Arrow Connector 4"/>
            <p:cNvCxnSpPr/>
            <p:nvPr/>
          </p:nvCxnSpPr>
          <p:spPr>
            <a:xfrm flipH="1" flipV="1">
              <a:off x="6438900" y="4087813"/>
              <a:ext cx="266700" cy="4933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4114800" y="2716213"/>
              <a:ext cx="1143000" cy="1257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257800" y="2716213"/>
              <a:ext cx="762000" cy="5413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257800" y="2716213"/>
              <a:ext cx="1371600" cy="2079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924675" y="2132856"/>
              <a:ext cx="847725"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56176" y="4653136"/>
              <a:ext cx="1531188" cy="369332"/>
            </a:xfrm>
            <a:prstGeom prst="rect">
              <a:avLst/>
            </a:prstGeom>
            <a:noFill/>
          </p:spPr>
          <p:txBody>
            <a:bodyPr wrap="none" rtlCol="0">
              <a:spAutoFit/>
            </a:bodyPr>
            <a:lstStyle/>
            <a:p>
              <a:r>
                <a:rPr lang="en-GB" sz="1800" dirty="0"/>
                <a:t>Monochrome</a:t>
              </a:r>
            </a:p>
          </p:txBody>
        </p:sp>
        <p:sp>
          <p:nvSpPr>
            <p:cNvPr id="53" name="TextBox 52"/>
            <p:cNvSpPr txBox="1"/>
            <p:nvPr/>
          </p:nvSpPr>
          <p:spPr>
            <a:xfrm>
              <a:off x="6076112" y="1763524"/>
              <a:ext cx="1479892" cy="369332"/>
            </a:xfrm>
            <a:prstGeom prst="rect">
              <a:avLst/>
            </a:prstGeom>
            <a:noFill/>
          </p:spPr>
          <p:txBody>
            <a:bodyPr wrap="none" rtlCol="0">
              <a:spAutoFit/>
            </a:bodyPr>
            <a:lstStyle/>
            <a:p>
              <a:r>
                <a:rPr lang="en-GB" sz="1800" dirty="0"/>
                <a:t>Multispectral</a:t>
              </a:r>
            </a:p>
          </p:txBody>
        </p:sp>
        <p:sp>
          <p:nvSpPr>
            <p:cNvPr id="54" name="TextBox 53"/>
            <p:cNvSpPr txBox="1"/>
            <p:nvPr/>
          </p:nvSpPr>
          <p:spPr>
            <a:xfrm>
              <a:off x="4823301" y="2346881"/>
              <a:ext cx="684803" cy="369332"/>
            </a:xfrm>
            <a:prstGeom prst="rect">
              <a:avLst/>
            </a:prstGeom>
            <a:noFill/>
          </p:spPr>
          <p:txBody>
            <a:bodyPr wrap="none" rtlCol="0">
              <a:spAutoFit/>
            </a:bodyPr>
            <a:lstStyle/>
            <a:p>
              <a:r>
                <a:rPr lang="en-GB" sz="1800" dirty="0"/>
                <a:t>RGB</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40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pPr eaLnBrk="1" hangingPunct="1"/>
            <a:r>
              <a:rPr lang="en-GB" altLang="en-US"/>
              <a:t>Why multispectral imaging?</a:t>
            </a:r>
          </a:p>
        </p:txBody>
      </p:sp>
      <p:sp>
        <p:nvSpPr>
          <p:cNvPr id="39940" name="Rectangle 3"/>
          <p:cNvSpPr>
            <a:spLocks noGrp="1" noChangeArrowheads="1"/>
          </p:cNvSpPr>
          <p:nvPr>
            <p:ph idx="1"/>
          </p:nvPr>
        </p:nvSpPr>
        <p:spPr>
          <a:xfrm>
            <a:off x="5105400" y="6019800"/>
            <a:ext cx="3352800" cy="609600"/>
          </a:xfrm>
        </p:spPr>
        <p:txBody>
          <a:bodyPr>
            <a:normAutofit fontScale="70000" lnSpcReduction="20000"/>
          </a:bodyPr>
          <a:lstStyle/>
          <a:p>
            <a:pPr algn="ctr" eaLnBrk="1" hangingPunct="1">
              <a:buFontTx/>
              <a:buNone/>
            </a:pPr>
            <a:r>
              <a:rPr lang="en-GB" altLang="en-US" dirty="0"/>
              <a:t>Hyperspectral cube</a:t>
            </a:r>
          </a:p>
          <a:p>
            <a:pPr algn="ctr" eaLnBrk="1" hangingPunct="1">
              <a:buFontTx/>
              <a:buNone/>
            </a:pPr>
            <a:r>
              <a:rPr lang="en-GB" altLang="en-US" dirty="0"/>
              <a:t>(lambda-stack)</a:t>
            </a:r>
          </a:p>
        </p:txBody>
      </p:sp>
      <p:sp>
        <p:nvSpPr>
          <p:cNvPr id="39949" name="Rectangle 23"/>
          <p:cNvSpPr>
            <a:spLocks noChangeArrowheads="1"/>
          </p:cNvSpPr>
          <p:nvPr/>
        </p:nvSpPr>
        <p:spPr bwMode="auto">
          <a:xfrm>
            <a:off x="304800" y="3048000"/>
            <a:ext cx="348773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marL="342900" indent="-342900"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spcBef>
                <a:spcPct val="20000"/>
              </a:spcBef>
              <a:buFontTx/>
              <a:buChar char="•"/>
            </a:pPr>
            <a:r>
              <a:rPr lang="en-GB" altLang="en-US" sz="2000" dirty="0"/>
              <a:t>Full representation of spatial properties</a:t>
            </a:r>
          </a:p>
          <a:p>
            <a:pPr eaLnBrk="1" hangingPunct="1">
              <a:spcBef>
                <a:spcPct val="20000"/>
              </a:spcBef>
              <a:buFontTx/>
              <a:buChar char="•"/>
            </a:pPr>
            <a:endParaRPr lang="en-GB" altLang="en-US" sz="2000" dirty="0"/>
          </a:p>
          <a:p>
            <a:pPr eaLnBrk="1" hangingPunct="1">
              <a:spcBef>
                <a:spcPct val="20000"/>
              </a:spcBef>
              <a:buFontTx/>
              <a:buChar char="•"/>
            </a:pPr>
            <a:r>
              <a:rPr lang="en-GB" altLang="en-US" sz="2000" dirty="0"/>
              <a:t>Overcomes the lack of spatial information in point spectroscopy</a:t>
            </a:r>
          </a:p>
          <a:p>
            <a:pPr eaLnBrk="1" hangingPunct="1">
              <a:spcBef>
                <a:spcPct val="20000"/>
              </a:spcBef>
              <a:buFontTx/>
              <a:buChar char="•"/>
            </a:pPr>
            <a:endParaRPr lang="en-GB" altLang="en-US" sz="2000" dirty="0"/>
          </a:p>
          <a:p>
            <a:pPr eaLnBrk="1" hangingPunct="1">
              <a:spcBef>
                <a:spcPct val="20000"/>
              </a:spcBef>
              <a:buFontTx/>
              <a:buChar char="•"/>
            </a:pPr>
            <a:endParaRPr lang="en-GB" altLang="en-US" sz="2000" dirty="0"/>
          </a:p>
        </p:txBody>
      </p:sp>
      <p:sp>
        <p:nvSpPr>
          <p:cNvPr id="39950" name="Rectangle 24"/>
          <p:cNvSpPr>
            <a:spLocks noChangeArrowheads="1"/>
          </p:cNvSpPr>
          <p:nvPr/>
        </p:nvSpPr>
        <p:spPr bwMode="auto">
          <a:xfrm>
            <a:off x="304800" y="2006600"/>
            <a:ext cx="30412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b="1" dirty="0"/>
              <a:t>At the same time …</a:t>
            </a:r>
          </a:p>
        </p:txBody>
      </p:sp>
      <p:grpSp>
        <p:nvGrpSpPr>
          <p:cNvPr id="17" name="Group 16"/>
          <p:cNvGrpSpPr/>
          <p:nvPr/>
        </p:nvGrpSpPr>
        <p:grpSpPr>
          <a:xfrm>
            <a:off x="4643438" y="1500174"/>
            <a:ext cx="4071966" cy="4429156"/>
            <a:chOff x="4643438" y="1428736"/>
            <a:chExt cx="4071966" cy="4429156"/>
          </a:xfrm>
        </p:grpSpPr>
        <p:sp>
          <p:nvSpPr>
            <p:cNvPr id="39942" name="Line 7"/>
            <p:cNvSpPr>
              <a:spLocks noChangeShapeType="1"/>
            </p:cNvSpPr>
            <p:nvPr/>
          </p:nvSpPr>
          <p:spPr bwMode="auto">
            <a:xfrm>
              <a:off x="8143900" y="2357430"/>
              <a:ext cx="0" cy="114300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9943" name="Line 5"/>
            <p:cNvSpPr>
              <a:spLocks noChangeShapeType="1"/>
            </p:cNvSpPr>
            <p:nvPr/>
          </p:nvSpPr>
          <p:spPr bwMode="auto">
            <a:xfrm flipH="1">
              <a:off x="4643438" y="1428736"/>
              <a:ext cx="2514600" cy="6096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9944" name="Line 6"/>
            <p:cNvSpPr>
              <a:spLocks noChangeShapeType="1"/>
            </p:cNvSpPr>
            <p:nvPr/>
          </p:nvSpPr>
          <p:spPr bwMode="auto">
            <a:xfrm>
              <a:off x="7158038" y="1428736"/>
              <a:ext cx="1219200" cy="9144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9945" name="Text Box 8"/>
            <p:cNvSpPr txBox="1">
              <a:spLocks noChangeArrowheads="1"/>
            </p:cNvSpPr>
            <p:nvPr/>
          </p:nvSpPr>
          <p:spPr bwMode="auto">
            <a:xfrm>
              <a:off x="5029200" y="1557324"/>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dirty="0"/>
                <a:t>X</a:t>
              </a:r>
            </a:p>
          </p:txBody>
        </p:sp>
        <p:sp>
          <p:nvSpPr>
            <p:cNvPr id="39946" name="Text Box 9"/>
            <p:cNvSpPr txBox="1">
              <a:spLocks noChangeArrowheads="1"/>
            </p:cNvSpPr>
            <p:nvPr/>
          </p:nvSpPr>
          <p:spPr bwMode="auto">
            <a:xfrm>
              <a:off x="8215338" y="1833549"/>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dirty="0"/>
                <a:t>Y</a:t>
              </a:r>
            </a:p>
          </p:txBody>
        </p:sp>
        <p:sp>
          <p:nvSpPr>
            <p:cNvPr id="39947" name="Text Box 10"/>
            <p:cNvSpPr txBox="1">
              <a:spLocks noChangeArrowheads="1"/>
            </p:cNvSpPr>
            <p:nvPr/>
          </p:nvSpPr>
          <p:spPr bwMode="auto">
            <a:xfrm>
              <a:off x="8391554" y="3071810"/>
              <a:ext cx="323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2000" b="1" dirty="0">
                  <a:sym typeface="Symbol" pitchFamily="18" charset="2"/>
                </a:rPr>
                <a:t></a:t>
              </a:r>
              <a:endParaRPr lang="en-GB" altLang="en-US" sz="2000" b="1" dirty="0"/>
            </a:p>
          </p:txBody>
        </p:sp>
        <p:graphicFrame>
          <p:nvGraphicFramePr>
            <p:cNvPr id="39948" name="Object 20"/>
            <p:cNvGraphicFramePr>
              <a:graphicFrameLocks noChangeAspect="1"/>
            </p:cNvGraphicFramePr>
            <p:nvPr/>
          </p:nvGraphicFramePr>
          <p:xfrm>
            <a:off x="8286776" y="2357430"/>
            <a:ext cx="74612" cy="1143008"/>
          </p:xfrm>
          <a:graphic>
            <a:graphicData uri="http://schemas.openxmlformats.org/presentationml/2006/ole">
              <mc:AlternateContent xmlns:mc="http://schemas.openxmlformats.org/markup-compatibility/2006">
                <mc:Choice xmlns:v="urn:schemas-microsoft-com:vml" Requires="v">
                  <p:oleObj spid="_x0000_s40037" name="Bitmap Image" r:id="rId3" imgW="295238" imgH="4180952" progId="PBrush">
                    <p:embed/>
                  </p:oleObj>
                </mc:Choice>
                <mc:Fallback>
                  <p:oleObj name="Bitmap Image" r:id="rId3" imgW="295238" imgH="4180952" progId="PBrush">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776" y="2357430"/>
                          <a:ext cx="74612" cy="1143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9961" name="Picture 25" descr="http://www.osa-opn.org/opn/media/Images/Articles/2015/1510/Features/coffey-side1.png"/>
            <p:cNvPicPr>
              <a:picLocks noChangeAspect="1" noChangeArrowheads="1"/>
            </p:cNvPicPr>
            <p:nvPr/>
          </p:nvPicPr>
          <p:blipFill>
            <a:blip r:embed="rId5" cstate="print"/>
            <a:srcRect r="49895"/>
            <a:stretch>
              <a:fillRect/>
            </a:stretch>
          </p:blipFill>
          <p:spPr bwMode="auto">
            <a:xfrm>
              <a:off x="5125036" y="1660504"/>
              <a:ext cx="2875988" cy="4197388"/>
            </a:xfrm>
            <a:prstGeom prst="rect">
              <a:avLst/>
            </a:prstGeom>
            <a:noFill/>
          </p:spPr>
        </p:pic>
        <p:sp>
          <p:nvSpPr>
            <p:cNvPr id="16" name="Rectangle 15"/>
            <p:cNvSpPr/>
            <p:nvPr/>
          </p:nvSpPr>
          <p:spPr>
            <a:xfrm>
              <a:off x="7072330" y="3857628"/>
              <a:ext cx="1000132" cy="714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en-US" dirty="0"/>
              <a:t>Multispectral image representation</a:t>
            </a:r>
            <a:endParaRPr lang="en-GB" dirty="0"/>
          </a:p>
        </p:txBody>
      </p:sp>
      <p:grpSp>
        <p:nvGrpSpPr>
          <p:cNvPr id="4" name="Group 3">
            <a:extLst>
              <a:ext uri="{FF2B5EF4-FFF2-40B4-BE49-F238E27FC236}">
                <a16:creationId xmlns:a16="http://schemas.microsoft.com/office/drawing/2014/main" id="{7C99BA12-4344-0041-B6B9-BCA223A243D9}"/>
              </a:ext>
            </a:extLst>
          </p:cNvPr>
          <p:cNvGrpSpPr/>
          <p:nvPr/>
        </p:nvGrpSpPr>
        <p:grpSpPr>
          <a:xfrm>
            <a:off x="498182" y="1628800"/>
            <a:ext cx="5513978" cy="3816424"/>
            <a:chOff x="1726552" y="1448747"/>
            <a:chExt cx="5864861" cy="3907875"/>
          </a:xfrm>
        </p:grpSpPr>
        <p:pic>
          <p:nvPicPr>
            <p:cNvPr id="931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6552" y="1448747"/>
              <a:ext cx="5864861" cy="390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4BE83870-2A2D-2B41-BF82-6588ED416102}"/>
                </a:ext>
              </a:extLst>
            </p:cNvPr>
            <p:cNvSpPr txBox="1"/>
            <p:nvPr/>
          </p:nvSpPr>
          <p:spPr>
            <a:xfrm>
              <a:off x="3131840" y="3085190"/>
              <a:ext cx="482824" cy="307777"/>
            </a:xfrm>
            <a:prstGeom prst="rect">
              <a:avLst/>
            </a:prstGeom>
            <a:solidFill>
              <a:schemeClr val="tx1"/>
            </a:solidFill>
          </p:spPr>
          <p:txBody>
            <a:bodyPr wrap="none" rtlCol="0">
              <a:spAutoFit/>
            </a:bodyPr>
            <a:lstStyle/>
            <a:p>
              <a:r>
                <a:rPr lang="en-GB" sz="1400" dirty="0">
                  <a:solidFill>
                    <a:schemeClr val="bg1"/>
                  </a:solidFill>
                </a:rPr>
                <a:t>507</a:t>
              </a:r>
            </a:p>
          </p:txBody>
        </p:sp>
        <p:sp>
          <p:nvSpPr>
            <p:cNvPr id="6" name="TextBox 5">
              <a:extLst>
                <a:ext uri="{FF2B5EF4-FFF2-40B4-BE49-F238E27FC236}">
                  <a16:creationId xmlns:a16="http://schemas.microsoft.com/office/drawing/2014/main" id="{7B3219FC-5B36-BD45-AC44-AE0477A111D2}"/>
                </a:ext>
              </a:extLst>
            </p:cNvPr>
            <p:cNvSpPr txBox="1"/>
            <p:nvPr/>
          </p:nvSpPr>
          <p:spPr>
            <a:xfrm>
              <a:off x="5120214" y="3070722"/>
              <a:ext cx="482824" cy="307777"/>
            </a:xfrm>
            <a:prstGeom prst="rect">
              <a:avLst/>
            </a:prstGeom>
            <a:solidFill>
              <a:schemeClr val="tx1"/>
            </a:solidFill>
          </p:spPr>
          <p:txBody>
            <a:bodyPr wrap="none" rtlCol="0">
              <a:spAutoFit/>
            </a:bodyPr>
            <a:lstStyle/>
            <a:p>
              <a:r>
                <a:rPr lang="en-GB" sz="1400" dirty="0">
                  <a:solidFill>
                    <a:schemeClr val="bg1"/>
                  </a:solidFill>
                </a:rPr>
                <a:t>525</a:t>
              </a:r>
            </a:p>
          </p:txBody>
        </p:sp>
        <p:sp>
          <p:nvSpPr>
            <p:cNvPr id="7" name="TextBox 6">
              <a:extLst>
                <a:ext uri="{FF2B5EF4-FFF2-40B4-BE49-F238E27FC236}">
                  <a16:creationId xmlns:a16="http://schemas.microsoft.com/office/drawing/2014/main" id="{D31EBE63-9AB9-7843-A155-16908F2808AF}"/>
                </a:ext>
              </a:extLst>
            </p:cNvPr>
            <p:cNvSpPr txBox="1"/>
            <p:nvPr/>
          </p:nvSpPr>
          <p:spPr>
            <a:xfrm>
              <a:off x="7020272" y="3056254"/>
              <a:ext cx="482824" cy="307777"/>
            </a:xfrm>
            <a:prstGeom prst="rect">
              <a:avLst/>
            </a:prstGeom>
            <a:solidFill>
              <a:schemeClr val="tx1"/>
            </a:solidFill>
          </p:spPr>
          <p:txBody>
            <a:bodyPr wrap="none" rtlCol="0">
              <a:spAutoFit/>
            </a:bodyPr>
            <a:lstStyle/>
            <a:p>
              <a:r>
                <a:rPr lang="en-GB" sz="1400" dirty="0">
                  <a:solidFill>
                    <a:schemeClr val="bg1"/>
                  </a:solidFill>
                </a:rPr>
                <a:t>552</a:t>
              </a:r>
            </a:p>
          </p:txBody>
        </p:sp>
        <p:sp>
          <p:nvSpPr>
            <p:cNvPr id="8" name="TextBox 7">
              <a:extLst>
                <a:ext uri="{FF2B5EF4-FFF2-40B4-BE49-F238E27FC236}">
                  <a16:creationId xmlns:a16="http://schemas.microsoft.com/office/drawing/2014/main" id="{21A7F486-9A38-1E41-81E3-19EE713B3B8A}"/>
                </a:ext>
              </a:extLst>
            </p:cNvPr>
            <p:cNvSpPr txBox="1"/>
            <p:nvPr/>
          </p:nvSpPr>
          <p:spPr>
            <a:xfrm>
              <a:off x="3131840" y="4993431"/>
              <a:ext cx="482824" cy="307777"/>
            </a:xfrm>
            <a:prstGeom prst="rect">
              <a:avLst/>
            </a:prstGeom>
            <a:solidFill>
              <a:schemeClr val="tx1"/>
            </a:solidFill>
          </p:spPr>
          <p:txBody>
            <a:bodyPr wrap="none" rtlCol="0">
              <a:spAutoFit/>
            </a:bodyPr>
            <a:lstStyle/>
            <a:p>
              <a:r>
                <a:rPr lang="en-GB" sz="1400" dirty="0">
                  <a:solidFill>
                    <a:schemeClr val="bg1"/>
                  </a:solidFill>
                </a:rPr>
                <a:t>585</a:t>
              </a:r>
            </a:p>
          </p:txBody>
        </p:sp>
        <p:sp>
          <p:nvSpPr>
            <p:cNvPr id="9" name="TextBox 8">
              <a:extLst>
                <a:ext uri="{FF2B5EF4-FFF2-40B4-BE49-F238E27FC236}">
                  <a16:creationId xmlns:a16="http://schemas.microsoft.com/office/drawing/2014/main" id="{796FBFD5-FB0E-B04B-84EC-3919A0AD7978}"/>
                </a:ext>
              </a:extLst>
            </p:cNvPr>
            <p:cNvSpPr txBox="1"/>
            <p:nvPr/>
          </p:nvSpPr>
          <p:spPr>
            <a:xfrm>
              <a:off x="5120214" y="4978963"/>
              <a:ext cx="469487" cy="307777"/>
            </a:xfrm>
            <a:prstGeom prst="rect">
              <a:avLst/>
            </a:prstGeom>
            <a:solidFill>
              <a:schemeClr val="tx1"/>
            </a:solidFill>
          </p:spPr>
          <p:txBody>
            <a:bodyPr wrap="none" rtlCol="0">
              <a:spAutoFit/>
            </a:bodyPr>
            <a:lstStyle/>
            <a:p>
              <a:r>
                <a:rPr lang="en-GB" sz="1400" dirty="0">
                  <a:solidFill>
                    <a:schemeClr val="bg1"/>
                  </a:solidFill>
                </a:rPr>
                <a:t>611</a:t>
              </a:r>
            </a:p>
          </p:txBody>
        </p:sp>
        <p:sp>
          <p:nvSpPr>
            <p:cNvPr id="10" name="TextBox 9">
              <a:extLst>
                <a:ext uri="{FF2B5EF4-FFF2-40B4-BE49-F238E27FC236}">
                  <a16:creationId xmlns:a16="http://schemas.microsoft.com/office/drawing/2014/main" id="{8FB8CC60-7F6F-054B-8124-A65B0F0D7D39}"/>
                </a:ext>
              </a:extLst>
            </p:cNvPr>
            <p:cNvSpPr txBox="1"/>
            <p:nvPr/>
          </p:nvSpPr>
          <p:spPr>
            <a:xfrm>
              <a:off x="7092280" y="4964495"/>
              <a:ext cx="482824" cy="307777"/>
            </a:xfrm>
            <a:prstGeom prst="rect">
              <a:avLst/>
            </a:prstGeom>
            <a:solidFill>
              <a:schemeClr val="tx1"/>
            </a:solidFill>
          </p:spPr>
          <p:txBody>
            <a:bodyPr wrap="none" rtlCol="0">
              <a:spAutoFit/>
            </a:bodyPr>
            <a:lstStyle/>
            <a:p>
              <a:r>
                <a:rPr lang="en-GB" sz="1400" dirty="0">
                  <a:solidFill>
                    <a:schemeClr val="bg1"/>
                  </a:solidFill>
                </a:rPr>
                <a:t>680</a:t>
              </a:r>
            </a:p>
          </p:txBody>
        </p:sp>
      </p:grpSp>
      <p:pic>
        <p:nvPicPr>
          <p:cNvPr id="12" name="Picture 20">
            <a:extLst>
              <a:ext uri="{FF2B5EF4-FFF2-40B4-BE49-F238E27FC236}">
                <a16:creationId xmlns:a16="http://schemas.microsoft.com/office/drawing/2014/main" id="{FF15BE81-5C2F-FB45-BF1F-EBB28030E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00" y="2492896"/>
            <a:ext cx="2558543" cy="22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val 19">
            <a:extLst>
              <a:ext uri="{FF2B5EF4-FFF2-40B4-BE49-F238E27FC236}">
                <a16:creationId xmlns:a16="http://schemas.microsoft.com/office/drawing/2014/main" id="{9C651D5C-CE27-4440-9608-852D4E6E28E6}"/>
              </a:ext>
            </a:extLst>
          </p:cNvPr>
          <p:cNvSpPr>
            <a:spLocks noChangeArrowheads="1"/>
          </p:cNvSpPr>
          <p:nvPr/>
        </p:nvSpPr>
        <p:spPr bwMode="auto">
          <a:xfrm>
            <a:off x="1043608" y="2186868"/>
            <a:ext cx="108000" cy="108000"/>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2000">
                <a:solidFill>
                  <a:schemeClr val="tx1"/>
                </a:solidFill>
                <a:latin typeface="Times" pitchFamily="18" charset="0"/>
              </a:defRPr>
            </a:lvl4pPr>
            <a:lvl5pPr marL="2057400" indent="-228600">
              <a:spcBef>
                <a:spcPct val="20000"/>
              </a:spcBef>
              <a:buChar char="»"/>
              <a:defRPr sz="2000">
                <a:solidFill>
                  <a:schemeClr val="tx1"/>
                </a:solidFill>
                <a:latin typeface="Times" pitchFamily="18" charset="0"/>
              </a:defRPr>
            </a:lvl5pPr>
            <a:lvl6pPr marL="2514600" indent="-228600" eaLnBrk="0" fontAlgn="base" hangingPunct="0">
              <a:spcBef>
                <a:spcPct val="20000"/>
              </a:spcBef>
              <a:spcAft>
                <a:spcPct val="0"/>
              </a:spcAft>
              <a:buChar char="»"/>
              <a:defRPr sz="2000">
                <a:solidFill>
                  <a:schemeClr val="tx1"/>
                </a:solidFill>
                <a:latin typeface="Times" pitchFamily="18" charset="0"/>
              </a:defRPr>
            </a:lvl6pPr>
            <a:lvl7pPr marL="2971800" indent="-228600" eaLnBrk="0" fontAlgn="base" hangingPunct="0">
              <a:spcBef>
                <a:spcPct val="20000"/>
              </a:spcBef>
              <a:spcAft>
                <a:spcPct val="0"/>
              </a:spcAft>
              <a:buChar char="»"/>
              <a:defRPr sz="2000">
                <a:solidFill>
                  <a:schemeClr val="tx1"/>
                </a:solidFill>
                <a:latin typeface="Times" pitchFamily="18" charset="0"/>
              </a:defRPr>
            </a:lvl7pPr>
            <a:lvl8pPr marL="3429000" indent="-228600" eaLnBrk="0" fontAlgn="base" hangingPunct="0">
              <a:spcBef>
                <a:spcPct val="20000"/>
              </a:spcBef>
              <a:spcAft>
                <a:spcPct val="0"/>
              </a:spcAft>
              <a:buChar char="»"/>
              <a:defRPr sz="2000">
                <a:solidFill>
                  <a:schemeClr val="tx1"/>
                </a:solidFill>
                <a:latin typeface="Times" pitchFamily="18" charset="0"/>
              </a:defRPr>
            </a:lvl8pPr>
            <a:lvl9pPr marL="3886200" indent="-228600" eaLnBrk="0" fontAlgn="base" hangingPunct="0">
              <a:spcBef>
                <a:spcPct val="20000"/>
              </a:spcBef>
              <a:spcAft>
                <a:spcPct val="0"/>
              </a:spcAft>
              <a:buChar char="»"/>
              <a:defRPr sz="2000">
                <a:solidFill>
                  <a:schemeClr val="tx1"/>
                </a:solidFill>
                <a:latin typeface="Times" pitchFamily="18" charset="0"/>
              </a:defRPr>
            </a:lvl9pPr>
          </a:lstStyle>
          <a:p>
            <a:pPr eaLnBrk="1" hangingPunct="1">
              <a:spcBef>
                <a:spcPct val="0"/>
              </a:spcBef>
              <a:buFontTx/>
              <a:buNone/>
            </a:pPr>
            <a:endParaRPr lang="en-US" altLang="en-US"/>
          </a:p>
        </p:txBody>
      </p:sp>
      <p:sp>
        <p:nvSpPr>
          <p:cNvPr id="14" name="Oval 19">
            <a:extLst>
              <a:ext uri="{FF2B5EF4-FFF2-40B4-BE49-F238E27FC236}">
                <a16:creationId xmlns:a16="http://schemas.microsoft.com/office/drawing/2014/main" id="{1DD4E7DC-F4F8-1949-A69D-44FBCD399653}"/>
              </a:ext>
            </a:extLst>
          </p:cNvPr>
          <p:cNvSpPr>
            <a:spLocks noChangeArrowheads="1"/>
          </p:cNvSpPr>
          <p:nvPr/>
        </p:nvSpPr>
        <p:spPr bwMode="auto">
          <a:xfrm>
            <a:off x="2987824" y="2186868"/>
            <a:ext cx="108000" cy="108000"/>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2000">
                <a:solidFill>
                  <a:schemeClr val="tx1"/>
                </a:solidFill>
                <a:latin typeface="Times" pitchFamily="18" charset="0"/>
              </a:defRPr>
            </a:lvl4pPr>
            <a:lvl5pPr marL="2057400" indent="-228600">
              <a:spcBef>
                <a:spcPct val="20000"/>
              </a:spcBef>
              <a:buChar char="»"/>
              <a:defRPr sz="2000">
                <a:solidFill>
                  <a:schemeClr val="tx1"/>
                </a:solidFill>
                <a:latin typeface="Times" pitchFamily="18" charset="0"/>
              </a:defRPr>
            </a:lvl5pPr>
            <a:lvl6pPr marL="2514600" indent="-228600" eaLnBrk="0" fontAlgn="base" hangingPunct="0">
              <a:spcBef>
                <a:spcPct val="20000"/>
              </a:spcBef>
              <a:spcAft>
                <a:spcPct val="0"/>
              </a:spcAft>
              <a:buChar char="»"/>
              <a:defRPr sz="2000">
                <a:solidFill>
                  <a:schemeClr val="tx1"/>
                </a:solidFill>
                <a:latin typeface="Times" pitchFamily="18" charset="0"/>
              </a:defRPr>
            </a:lvl6pPr>
            <a:lvl7pPr marL="2971800" indent="-228600" eaLnBrk="0" fontAlgn="base" hangingPunct="0">
              <a:spcBef>
                <a:spcPct val="20000"/>
              </a:spcBef>
              <a:spcAft>
                <a:spcPct val="0"/>
              </a:spcAft>
              <a:buChar char="»"/>
              <a:defRPr sz="2000">
                <a:solidFill>
                  <a:schemeClr val="tx1"/>
                </a:solidFill>
                <a:latin typeface="Times" pitchFamily="18" charset="0"/>
              </a:defRPr>
            </a:lvl7pPr>
            <a:lvl8pPr marL="3429000" indent="-228600" eaLnBrk="0" fontAlgn="base" hangingPunct="0">
              <a:spcBef>
                <a:spcPct val="20000"/>
              </a:spcBef>
              <a:spcAft>
                <a:spcPct val="0"/>
              </a:spcAft>
              <a:buChar char="»"/>
              <a:defRPr sz="2000">
                <a:solidFill>
                  <a:schemeClr val="tx1"/>
                </a:solidFill>
                <a:latin typeface="Times" pitchFamily="18" charset="0"/>
              </a:defRPr>
            </a:lvl8pPr>
            <a:lvl9pPr marL="3886200" indent="-228600" eaLnBrk="0" fontAlgn="base" hangingPunct="0">
              <a:spcBef>
                <a:spcPct val="20000"/>
              </a:spcBef>
              <a:spcAft>
                <a:spcPct val="0"/>
              </a:spcAft>
              <a:buChar char="»"/>
              <a:defRPr sz="2000">
                <a:solidFill>
                  <a:schemeClr val="tx1"/>
                </a:solidFill>
                <a:latin typeface="Times" pitchFamily="18" charset="0"/>
              </a:defRPr>
            </a:lvl9pPr>
          </a:lstStyle>
          <a:p>
            <a:pPr eaLnBrk="1" hangingPunct="1">
              <a:spcBef>
                <a:spcPct val="0"/>
              </a:spcBef>
              <a:buFontTx/>
              <a:buNone/>
            </a:pPr>
            <a:endParaRPr lang="en-US" altLang="en-US"/>
          </a:p>
        </p:txBody>
      </p:sp>
      <p:sp>
        <p:nvSpPr>
          <p:cNvPr id="15" name="Oval 19">
            <a:extLst>
              <a:ext uri="{FF2B5EF4-FFF2-40B4-BE49-F238E27FC236}">
                <a16:creationId xmlns:a16="http://schemas.microsoft.com/office/drawing/2014/main" id="{DE2C1934-7BFD-FC47-A134-177EEF9233B9}"/>
              </a:ext>
            </a:extLst>
          </p:cNvPr>
          <p:cNvSpPr>
            <a:spLocks noChangeArrowheads="1"/>
          </p:cNvSpPr>
          <p:nvPr/>
        </p:nvSpPr>
        <p:spPr bwMode="auto">
          <a:xfrm>
            <a:off x="4788024" y="2186868"/>
            <a:ext cx="108000" cy="108000"/>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2000">
                <a:solidFill>
                  <a:schemeClr val="tx1"/>
                </a:solidFill>
                <a:latin typeface="Times" pitchFamily="18" charset="0"/>
              </a:defRPr>
            </a:lvl4pPr>
            <a:lvl5pPr marL="2057400" indent="-228600">
              <a:spcBef>
                <a:spcPct val="20000"/>
              </a:spcBef>
              <a:buChar char="»"/>
              <a:defRPr sz="2000">
                <a:solidFill>
                  <a:schemeClr val="tx1"/>
                </a:solidFill>
                <a:latin typeface="Times" pitchFamily="18" charset="0"/>
              </a:defRPr>
            </a:lvl5pPr>
            <a:lvl6pPr marL="2514600" indent="-228600" eaLnBrk="0" fontAlgn="base" hangingPunct="0">
              <a:spcBef>
                <a:spcPct val="20000"/>
              </a:spcBef>
              <a:spcAft>
                <a:spcPct val="0"/>
              </a:spcAft>
              <a:buChar char="»"/>
              <a:defRPr sz="2000">
                <a:solidFill>
                  <a:schemeClr val="tx1"/>
                </a:solidFill>
                <a:latin typeface="Times" pitchFamily="18" charset="0"/>
              </a:defRPr>
            </a:lvl6pPr>
            <a:lvl7pPr marL="2971800" indent="-228600" eaLnBrk="0" fontAlgn="base" hangingPunct="0">
              <a:spcBef>
                <a:spcPct val="20000"/>
              </a:spcBef>
              <a:spcAft>
                <a:spcPct val="0"/>
              </a:spcAft>
              <a:buChar char="»"/>
              <a:defRPr sz="2000">
                <a:solidFill>
                  <a:schemeClr val="tx1"/>
                </a:solidFill>
                <a:latin typeface="Times" pitchFamily="18" charset="0"/>
              </a:defRPr>
            </a:lvl7pPr>
            <a:lvl8pPr marL="3429000" indent="-228600" eaLnBrk="0" fontAlgn="base" hangingPunct="0">
              <a:spcBef>
                <a:spcPct val="20000"/>
              </a:spcBef>
              <a:spcAft>
                <a:spcPct val="0"/>
              </a:spcAft>
              <a:buChar char="»"/>
              <a:defRPr sz="2000">
                <a:solidFill>
                  <a:schemeClr val="tx1"/>
                </a:solidFill>
                <a:latin typeface="Times" pitchFamily="18" charset="0"/>
              </a:defRPr>
            </a:lvl8pPr>
            <a:lvl9pPr marL="3886200" indent="-228600" eaLnBrk="0" fontAlgn="base" hangingPunct="0">
              <a:spcBef>
                <a:spcPct val="20000"/>
              </a:spcBef>
              <a:spcAft>
                <a:spcPct val="0"/>
              </a:spcAft>
              <a:buChar char="»"/>
              <a:defRPr sz="2000">
                <a:solidFill>
                  <a:schemeClr val="tx1"/>
                </a:solidFill>
                <a:latin typeface="Times" pitchFamily="18" charset="0"/>
              </a:defRPr>
            </a:lvl9pPr>
          </a:lstStyle>
          <a:p>
            <a:pPr eaLnBrk="1" hangingPunct="1">
              <a:spcBef>
                <a:spcPct val="0"/>
              </a:spcBef>
              <a:buFontTx/>
              <a:buNone/>
            </a:pPr>
            <a:endParaRPr lang="en-US" altLang="en-US"/>
          </a:p>
        </p:txBody>
      </p:sp>
      <p:sp>
        <p:nvSpPr>
          <p:cNvPr id="17" name="Oval 19">
            <a:extLst>
              <a:ext uri="{FF2B5EF4-FFF2-40B4-BE49-F238E27FC236}">
                <a16:creationId xmlns:a16="http://schemas.microsoft.com/office/drawing/2014/main" id="{8DBF1C79-4B78-1E48-BD6A-C396A5B7FE03}"/>
              </a:ext>
            </a:extLst>
          </p:cNvPr>
          <p:cNvSpPr>
            <a:spLocks noChangeArrowheads="1"/>
          </p:cNvSpPr>
          <p:nvPr/>
        </p:nvSpPr>
        <p:spPr bwMode="auto">
          <a:xfrm>
            <a:off x="1039238" y="4077072"/>
            <a:ext cx="108000" cy="108000"/>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2000">
                <a:solidFill>
                  <a:schemeClr val="tx1"/>
                </a:solidFill>
                <a:latin typeface="Times" pitchFamily="18" charset="0"/>
              </a:defRPr>
            </a:lvl4pPr>
            <a:lvl5pPr marL="2057400" indent="-228600">
              <a:spcBef>
                <a:spcPct val="20000"/>
              </a:spcBef>
              <a:buChar char="»"/>
              <a:defRPr sz="2000">
                <a:solidFill>
                  <a:schemeClr val="tx1"/>
                </a:solidFill>
                <a:latin typeface="Times" pitchFamily="18" charset="0"/>
              </a:defRPr>
            </a:lvl5pPr>
            <a:lvl6pPr marL="2514600" indent="-228600" eaLnBrk="0" fontAlgn="base" hangingPunct="0">
              <a:spcBef>
                <a:spcPct val="20000"/>
              </a:spcBef>
              <a:spcAft>
                <a:spcPct val="0"/>
              </a:spcAft>
              <a:buChar char="»"/>
              <a:defRPr sz="2000">
                <a:solidFill>
                  <a:schemeClr val="tx1"/>
                </a:solidFill>
                <a:latin typeface="Times" pitchFamily="18" charset="0"/>
              </a:defRPr>
            </a:lvl6pPr>
            <a:lvl7pPr marL="2971800" indent="-228600" eaLnBrk="0" fontAlgn="base" hangingPunct="0">
              <a:spcBef>
                <a:spcPct val="20000"/>
              </a:spcBef>
              <a:spcAft>
                <a:spcPct val="0"/>
              </a:spcAft>
              <a:buChar char="»"/>
              <a:defRPr sz="2000">
                <a:solidFill>
                  <a:schemeClr val="tx1"/>
                </a:solidFill>
                <a:latin typeface="Times" pitchFamily="18" charset="0"/>
              </a:defRPr>
            </a:lvl7pPr>
            <a:lvl8pPr marL="3429000" indent="-228600" eaLnBrk="0" fontAlgn="base" hangingPunct="0">
              <a:spcBef>
                <a:spcPct val="20000"/>
              </a:spcBef>
              <a:spcAft>
                <a:spcPct val="0"/>
              </a:spcAft>
              <a:buChar char="»"/>
              <a:defRPr sz="2000">
                <a:solidFill>
                  <a:schemeClr val="tx1"/>
                </a:solidFill>
                <a:latin typeface="Times" pitchFamily="18" charset="0"/>
              </a:defRPr>
            </a:lvl8pPr>
            <a:lvl9pPr marL="3886200" indent="-228600" eaLnBrk="0" fontAlgn="base" hangingPunct="0">
              <a:spcBef>
                <a:spcPct val="20000"/>
              </a:spcBef>
              <a:spcAft>
                <a:spcPct val="0"/>
              </a:spcAft>
              <a:buChar char="»"/>
              <a:defRPr sz="2000">
                <a:solidFill>
                  <a:schemeClr val="tx1"/>
                </a:solidFill>
                <a:latin typeface="Times" pitchFamily="18" charset="0"/>
              </a:defRPr>
            </a:lvl9pPr>
          </a:lstStyle>
          <a:p>
            <a:pPr eaLnBrk="1" hangingPunct="1">
              <a:spcBef>
                <a:spcPct val="0"/>
              </a:spcBef>
              <a:buFontTx/>
              <a:buNone/>
            </a:pPr>
            <a:endParaRPr lang="en-US" altLang="en-US"/>
          </a:p>
        </p:txBody>
      </p:sp>
      <p:sp>
        <p:nvSpPr>
          <p:cNvPr id="18" name="Oval 19">
            <a:extLst>
              <a:ext uri="{FF2B5EF4-FFF2-40B4-BE49-F238E27FC236}">
                <a16:creationId xmlns:a16="http://schemas.microsoft.com/office/drawing/2014/main" id="{F9861EE5-7252-0F4E-8325-5D4FDB816B2B}"/>
              </a:ext>
            </a:extLst>
          </p:cNvPr>
          <p:cNvSpPr>
            <a:spLocks noChangeArrowheads="1"/>
          </p:cNvSpPr>
          <p:nvPr/>
        </p:nvSpPr>
        <p:spPr bwMode="auto">
          <a:xfrm>
            <a:off x="2983454" y="4077072"/>
            <a:ext cx="108000" cy="108000"/>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2000">
                <a:solidFill>
                  <a:schemeClr val="tx1"/>
                </a:solidFill>
                <a:latin typeface="Times" pitchFamily="18" charset="0"/>
              </a:defRPr>
            </a:lvl4pPr>
            <a:lvl5pPr marL="2057400" indent="-228600">
              <a:spcBef>
                <a:spcPct val="20000"/>
              </a:spcBef>
              <a:buChar char="»"/>
              <a:defRPr sz="2000">
                <a:solidFill>
                  <a:schemeClr val="tx1"/>
                </a:solidFill>
                <a:latin typeface="Times" pitchFamily="18" charset="0"/>
              </a:defRPr>
            </a:lvl5pPr>
            <a:lvl6pPr marL="2514600" indent="-228600" eaLnBrk="0" fontAlgn="base" hangingPunct="0">
              <a:spcBef>
                <a:spcPct val="20000"/>
              </a:spcBef>
              <a:spcAft>
                <a:spcPct val="0"/>
              </a:spcAft>
              <a:buChar char="»"/>
              <a:defRPr sz="2000">
                <a:solidFill>
                  <a:schemeClr val="tx1"/>
                </a:solidFill>
                <a:latin typeface="Times" pitchFamily="18" charset="0"/>
              </a:defRPr>
            </a:lvl6pPr>
            <a:lvl7pPr marL="2971800" indent="-228600" eaLnBrk="0" fontAlgn="base" hangingPunct="0">
              <a:spcBef>
                <a:spcPct val="20000"/>
              </a:spcBef>
              <a:spcAft>
                <a:spcPct val="0"/>
              </a:spcAft>
              <a:buChar char="»"/>
              <a:defRPr sz="2000">
                <a:solidFill>
                  <a:schemeClr val="tx1"/>
                </a:solidFill>
                <a:latin typeface="Times" pitchFamily="18" charset="0"/>
              </a:defRPr>
            </a:lvl7pPr>
            <a:lvl8pPr marL="3429000" indent="-228600" eaLnBrk="0" fontAlgn="base" hangingPunct="0">
              <a:spcBef>
                <a:spcPct val="20000"/>
              </a:spcBef>
              <a:spcAft>
                <a:spcPct val="0"/>
              </a:spcAft>
              <a:buChar char="»"/>
              <a:defRPr sz="2000">
                <a:solidFill>
                  <a:schemeClr val="tx1"/>
                </a:solidFill>
                <a:latin typeface="Times" pitchFamily="18" charset="0"/>
              </a:defRPr>
            </a:lvl8pPr>
            <a:lvl9pPr marL="3886200" indent="-228600" eaLnBrk="0" fontAlgn="base" hangingPunct="0">
              <a:spcBef>
                <a:spcPct val="20000"/>
              </a:spcBef>
              <a:spcAft>
                <a:spcPct val="0"/>
              </a:spcAft>
              <a:buChar char="»"/>
              <a:defRPr sz="2000">
                <a:solidFill>
                  <a:schemeClr val="tx1"/>
                </a:solidFill>
                <a:latin typeface="Times" pitchFamily="18" charset="0"/>
              </a:defRPr>
            </a:lvl9pPr>
          </a:lstStyle>
          <a:p>
            <a:pPr eaLnBrk="1" hangingPunct="1">
              <a:spcBef>
                <a:spcPct val="0"/>
              </a:spcBef>
              <a:buFontTx/>
              <a:buNone/>
            </a:pPr>
            <a:endParaRPr lang="en-US" altLang="en-US"/>
          </a:p>
        </p:txBody>
      </p:sp>
      <p:sp>
        <p:nvSpPr>
          <p:cNvPr id="19" name="Oval 19">
            <a:extLst>
              <a:ext uri="{FF2B5EF4-FFF2-40B4-BE49-F238E27FC236}">
                <a16:creationId xmlns:a16="http://schemas.microsoft.com/office/drawing/2014/main" id="{1CE2A134-13C6-954A-8762-3EDB320D25E4}"/>
              </a:ext>
            </a:extLst>
          </p:cNvPr>
          <p:cNvSpPr>
            <a:spLocks noChangeArrowheads="1"/>
          </p:cNvSpPr>
          <p:nvPr/>
        </p:nvSpPr>
        <p:spPr bwMode="auto">
          <a:xfrm>
            <a:off x="4783654" y="4077072"/>
            <a:ext cx="108000" cy="108000"/>
          </a:xfrm>
          <a:prstGeom prst="ellipse">
            <a:avLst/>
          </a:prstGeom>
          <a:solidFill>
            <a:srgbClr val="FF0000"/>
          </a:solidFill>
          <a:ln w="9525">
            <a:solidFill>
              <a:schemeClr val="tx1"/>
            </a:solidFill>
            <a:round/>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2000">
                <a:solidFill>
                  <a:schemeClr val="tx1"/>
                </a:solidFill>
                <a:latin typeface="Times" pitchFamily="18" charset="0"/>
              </a:defRPr>
            </a:lvl4pPr>
            <a:lvl5pPr marL="2057400" indent="-228600">
              <a:spcBef>
                <a:spcPct val="20000"/>
              </a:spcBef>
              <a:buChar char="»"/>
              <a:defRPr sz="2000">
                <a:solidFill>
                  <a:schemeClr val="tx1"/>
                </a:solidFill>
                <a:latin typeface="Times" pitchFamily="18" charset="0"/>
              </a:defRPr>
            </a:lvl5pPr>
            <a:lvl6pPr marL="2514600" indent="-228600" eaLnBrk="0" fontAlgn="base" hangingPunct="0">
              <a:spcBef>
                <a:spcPct val="20000"/>
              </a:spcBef>
              <a:spcAft>
                <a:spcPct val="0"/>
              </a:spcAft>
              <a:buChar char="»"/>
              <a:defRPr sz="2000">
                <a:solidFill>
                  <a:schemeClr val="tx1"/>
                </a:solidFill>
                <a:latin typeface="Times" pitchFamily="18" charset="0"/>
              </a:defRPr>
            </a:lvl6pPr>
            <a:lvl7pPr marL="2971800" indent="-228600" eaLnBrk="0" fontAlgn="base" hangingPunct="0">
              <a:spcBef>
                <a:spcPct val="20000"/>
              </a:spcBef>
              <a:spcAft>
                <a:spcPct val="0"/>
              </a:spcAft>
              <a:buChar char="»"/>
              <a:defRPr sz="2000">
                <a:solidFill>
                  <a:schemeClr val="tx1"/>
                </a:solidFill>
                <a:latin typeface="Times" pitchFamily="18" charset="0"/>
              </a:defRPr>
            </a:lvl7pPr>
            <a:lvl8pPr marL="3429000" indent="-228600" eaLnBrk="0" fontAlgn="base" hangingPunct="0">
              <a:spcBef>
                <a:spcPct val="20000"/>
              </a:spcBef>
              <a:spcAft>
                <a:spcPct val="0"/>
              </a:spcAft>
              <a:buChar char="»"/>
              <a:defRPr sz="2000">
                <a:solidFill>
                  <a:schemeClr val="tx1"/>
                </a:solidFill>
                <a:latin typeface="Times" pitchFamily="18" charset="0"/>
              </a:defRPr>
            </a:lvl8pPr>
            <a:lvl9pPr marL="3886200" indent="-228600" eaLnBrk="0" fontAlgn="base" hangingPunct="0">
              <a:spcBef>
                <a:spcPct val="20000"/>
              </a:spcBef>
              <a:spcAft>
                <a:spcPct val="0"/>
              </a:spcAft>
              <a:buChar char="»"/>
              <a:defRPr sz="2000">
                <a:solidFill>
                  <a:schemeClr val="tx1"/>
                </a:solidFill>
                <a:latin typeface="Times" pitchFamily="18" charset="0"/>
              </a:defRPr>
            </a:lvl9pPr>
          </a:lstStyle>
          <a:p>
            <a:pPr eaLnBrk="1" hangingPunct="1">
              <a:spcBef>
                <a:spcPct val="0"/>
              </a:spcBef>
              <a:buFontTx/>
              <a:buNone/>
            </a:pPr>
            <a:endParaRPr lang="en-US" altLang="en-US"/>
          </a:p>
        </p:txBody>
      </p:sp>
    </p:spTree>
    <p:extLst>
      <p:ext uri="{BB962C8B-B14F-4D97-AF65-F5344CB8AC3E}">
        <p14:creationId xmlns:p14="http://schemas.microsoft.com/office/powerpoint/2010/main" val="1560553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7" name="Group 3"/>
          <p:cNvGrpSpPr>
            <a:grpSpLocks/>
          </p:cNvGrpSpPr>
          <p:nvPr/>
        </p:nvGrpSpPr>
        <p:grpSpPr bwMode="auto">
          <a:xfrm>
            <a:off x="3114675" y="2279104"/>
            <a:ext cx="5724525" cy="3886200"/>
            <a:chOff x="1386" y="1344"/>
            <a:chExt cx="4662" cy="2880"/>
          </a:xfrm>
        </p:grpSpPr>
        <p:pic>
          <p:nvPicPr>
            <p:cNvPr id="4198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8" y="1344"/>
              <a:ext cx="1680" cy="2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7" y="1550"/>
              <a:ext cx="1264" cy="1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4" y="2890"/>
              <a:ext cx="1254" cy="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AutoShape 7"/>
            <p:cNvSpPr>
              <a:spLocks noChangeArrowheads="1"/>
            </p:cNvSpPr>
            <p:nvPr/>
          </p:nvSpPr>
          <p:spPr bwMode="auto">
            <a:xfrm rot="2917896" flipH="1" flipV="1">
              <a:off x="4240" y="2307"/>
              <a:ext cx="461" cy="359"/>
            </a:xfrm>
            <a:prstGeom prst="leftArrow">
              <a:avLst>
                <a:gd name="adj1" fmla="val 43648"/>
                <a:gd name="adj2" fmla="val 58630"/>
              </a:avLst>
            </a:prstGeom>
            <a:solidFill>
              <a:srgbClr val="FF0000"/>
            </a:solidFill>
            <a:ln w="9525">
              <a:solidFill>
                <a:schemeClr val="tx1"/>
              </a:solidFill>
              <a:miter lim="800000"/>
              <a:headEnd/>
              <a:tailEnd/>
            </a:ln>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41993" name="AutoShape 8"/>
            <p:cNvSpPr>
              <a:spLocks noChangeArrowheads="1"/>
            </p:cNvSpPr>
            <p:nvPr/>
          </p:nvSpPr>
          <p:spPr bwMode="auto">
            <a:xfrm rot="2917896" flipH="1" flipV="1">
              <a:off x="4647" y="2835"/>
              <a:ext cx="461" cy="359"/>
            </a:xfrm>
            <a:prstGeom prst="leftArrow">
              <a:avLst>
                <a:gd name="adj1" fmla="val 43648"/>
                <a:gd name="adj2" fmla="val 58630"/>
              </a:avLst>
            </a:prstGeom>
            <a:solidFill>
              <a:srgbClr val="FF0000"/>
            </a:solidFill>
            <a:ln w="9525">
              <a:solidFill>
                <a:schemeClr val="tx1"/>
              </a:solidFill>
              <a:miter lim="800000"/>
              <a:headEnd/>
              <a:tailEnd/>
            </a:ln>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41994" name="Freeform 9"/>
            <p:cNvSpPr>
              <a:spLocks/>
            </p:cNvSpPr>
            <p:nvPr/>
          </p:nvSpPr>
          <p:spPr bwMode="auto">
            <a:xfrm flipH="1">
              <a:off x="4458" y="2544"/>
              <a:ext cx="432" cy="384"/>
            </a:xfrm>
            <a:custGeom>
              <a:avLst/>
              <a:gdLst>
                <a:gd name="T0" fmla="*/ 0 w 720"/>
                <a:gd name="T1" fmla="*/ 110 h 672"/>
                <a:gd name="T2" fmla="*/ 346 w 720"/>
                <a:gd name="T3" fmla="*/ 384 h 672"/>
                <a:gd name="T4" fmla="*/ 432 w 720"/>
                <a:gd name="T5" fmla="*/ 274 h 672"/>
                <a:gd name="T6" fmla="*/ 86 w 720"/>
                <a:gd name="T7" fmla="*/ 0 h 672"/>
                <a:gd name="T8" fmla="*/ 0 w 720"/>
                <a:gd name="T9" fmla="*/ 110 h 672"/>
                <a:gd name="T10" fmla="*/ 0 60000 65536"/>
                <a:gd name="T11" fmla="*/ 0 60000 65536"/>
                <a:gd name="T12" fmla="*/ 0 60000 65536"/>
                <a:gd name="T13" fmla="*/ 0 60000 65536"/>
                <a:gd name="T14" fmla="*/ 0 60000 65536"/>
                <a:gd name="T15" fmla="*/ 0 w 720"/>
                <a:gd name="T16" fmla="*/ 0 h 672"/>
                <a:gd name="T17" fmla="*/ 720 w 720"/>
                <a:gd name="T18" fmla="*/ 672 h 672"/>
              </a:gdLst>
              <a:ahLst/>
              <a:cxnLst>
                <a:cxn ang="T10">
                  <a:pos x="T0" y="T1"/>
                </a:cxn>
                <a:cxn ang="T11">
                  <a:pos x="T2" y="T3"/>
                </a:cxn>
                <a:cxn ang="T12">
                  <a:pos x="T4" y="T5"/>
                </a:cxn>
                <a:cxn ang="T13">
                  <a:pos x="T6" y="T7"/>
                </a:cxn>
                <a:cxn ang="T14">
                  <a:pos x="T8" y="T9"/>
                </a:cxn>
              </a:cxnLst>
              <a:rect l="T15" t="T16" r="T17" b="T18"/>
              <a:pathLst>
                <a:path w="720" h="672">
                  <a:moveTo>
                    <a:pt x="0" y="192"/>
                  </a:moveTo>
                  <a:lnTo>
                    <a:pt x="576" y="672"/>
                  </a:lnTo>
                  <a:lnTo>
                    <a:pt x="720" y="480"/>
                  </a:lnTo>
                  <a:lnTo>
                    <a:pt x="144" y="0"/>
                  </a:lnTo>
                  <a:lnTo>
                    <a:pt x="0" y="192"/>
                  </a:lnTo>
                  <a:close/>
                </a:path>
              </a:pathLst>
            </a:custGeom>
            <a:solidFill>
              <a:srgbClr val="66FF33"/>
            </a:solidFill>
            <a:ln w="9525">
              <a:solidFill>
                <a:schemeClr val="tx1"/>
              </a:solidFill>
              <a:round/>
              <a:headEnd/>
              <a:tailEnd/>
            </a:ln>
          </p:spPr>
          <p:txBody>
            <a:bodyPr/>
            <a:lstStyle/>
            <a:p>
              <a:endParaRPr lang="en-GB"/>
            </a:p>
          </p:txBody>
        </p:sp>
        <p:sp>
          <p:nvSpPr>
            <p:cNvPr id="41995" name="AutoShape 10"/>
            <p:cNvSpPr>
              <a:spLocks noChangeArrowheads="1"/>
            </p:cNvSpPr>
            <p:nvPr/>
          </p:nvSpPr>
          <p:spPr bwMode="auto">
            <a:xfrm>
              <a:off x="1386" y="3264"/>
              <a:ext cx="672" cy="672"/>
            </a:xfrm>
            <a:prstGeom prst="sun">
              <a:avLst>
                <a:gd name="adj" fmla="val 25000"/>
              </a:avLst>
            </a:prstGeom>
            <a:solidFill>
              <a:srgbClr val="FFFF00"/>
            </a:solidFill>
            <a:ln w="9525">
              <a:solidFill>
                <a:schemeClr val="tx1"/>
              </a:solidFill>
              <a:miter lim="800000"/>
              <a:headEnd/>
              <a:tailEnd/>
            </a:ln>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grpSp>
      <p:sp>
        <p:nvSpPr>
          <p:cNvPr id="41986" name="Rectangle 2"/>
          <p:cNvSpPr>
            <a:spLocks noGrp="1" noChangeArrowheads="1"/>
          </p:cNvSpPr>
          <p:nvPr>
            <p:ph type="title"/>
          </p:nvPr>
        </p:nvSpPr>
        <p:spPr/>
        <p:txBody>
          <a:bodyPr/>
          <a:lstStyle/>
          <a:p>
            <a:pPr eaLnBrk="1" hangingPunct="1"/>
            <a:r>
              <a:rPr lang="en-GB" altLang="en-US" dirty="0"/>
              <a:t>What’s in the image data?</a:t>
            </a:r>
          </a:p>
        </p:txBody>
      </p:sp>
      <p:sp>
        <p:nvSpPr>
          <p:cNvPr id="41988" name="Rectangle 11"/>
          <p:cNvSpPr>
            <a:spLocks noGrp="1" noChangeArrowheads="1"/>
          </p:cNvSpPr>
          <p:nvPr>
            <p:ph idx="1"/>
          </p:nvPr>
        </p:nvSpPr>
        <p:spPr>
          <a:xfrm>
            <a:off x="323850" y="2133600"/>
            <a:ext cx="7916863" cy="4038600"/>
          </a:xfrm>
        </p:spPr>
        <p:txBody>
          <a:bodyPr/>
          <a:lstStyle/>
          <a:p>
            <a:pPr eaLnBrk="1" hangingPunct="1"/>
            <a:r>
              <a:rPr lang="en-GB" altLang="en-US" sz="2400" dirty="0">
                <a:solidFill>
                  <a:srgbClr val="6470CA"/>
                </a:solidFill>
              </a:rPr>
              <a:t>Contributing factors</a:t>
            </a:r>
          </a:p>
          <a:p>
            <a:pPr eaLnBrk="1" hangingPunct="1"/>
            <a:endParaRPr lang="en-GB" altLang="en-US" sz="2400" dirty="0">
              <a:solidFill>
                <a:srgbClr val="B60023"/>
              </a:solidFill>
            </a:endParaRPr>
          </a:p>
          <a:p>
            <a:pPr lvl="1" eaLnBrk="1" hangingPunct="1"/>
            <a:r>
              <a:rPr lang="en-GB" altLang="en-US" sz="2000" dirty="0"/>
              <a:t>Illumination</a:t>
            </a:r>
          </a:p>
          <a:p>
            <a:pPr lvl="1" eaLnBrk="1" hangingPunct="1"/>
            <a:r>
              <a:rPr lang="en-GB" altLang="en-US" sz="2000" dirty="0"/>
              <a:t>Imaging system</a:t>
            </a:r>
          </a:p>
          <a:p>
            <a:pPr lvl="1" eaLnBrk="1" hangingPunct="1"/>
            <a:r>
              <a:rPr lang="en-GB" altLang="en-US" sz="2000" dirty="0"/>
              <a:t>Object</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en-US" dirty="0"/>
              <a:t>What’s in the image data?</a:t>
            </a:r>
            <a:br>
              <a:rPr lang="en-GB" altLang="en-US" dirty="0"/>
            </a:br>
            <a:r>
              <a:rPr lang="en-GB" altLang="en-US" sz="2800" dirty="0">
                <a:solidFill>
                  <a:schemeClr val="accent3"/>
                </a:solidFill>
              </a:rPr>
              <a:t>Different illumination</a:t>
            </a:r>
            <a:endParaRPr lang="en-GB" sz="3100" dirty="0">
              <a:solidFill>
                <a:schemeClr val="accent3"/>
              </a:solidFill>
            </a:endParaRPr>
          </a:p>
        </p:txBody>
      </p:sp>
      <p:pic>
        <p:nvPicPr>
          <p:cNvPr id="109570" name="Picture 2" descr="http://www.signbiz.com/wp-content/uploads/2016/04/Spectra-of-Common-Ligh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079"/>
          <a:stretch/>
        </p:blipFill>
        <p:spPr bwMode="auto">
          <a:xfrm>
            <a:off x="827583" y="2060848"/>
            <a:ext cx="7705193" cy="417646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67544" y="1484784"/>
            <a:ext cx="5952270" cy="461665"/>
          </a:xfrm>
          <a:prstGeom prst="rect">
            <a:avLst/>
          </a:prstGeom>
        </p:spPr>
        <p:txBody>
          <a:bodyPr wrap="none">
            <a:spAutoFit/>
          </a:bodyPr>
          <a:lstStyle/>
          <a:p>
            <a:pPr eaLnBrk="1" hangingPunct="1"/>
            <a:r>
              <a:rPr lang="en-GB" altLang="en-US" dirty="0">
                <a:solidFill>
                  <a:srgbClr val="6470CA"/>
                </a:solidFill>
              </a:rPr>
              <a:t>Spectra of common sources of visible light</a:t>
            </a:r>
          </a:p>
        </p:txBody>
      </p:sp>
    </p:spTree>
    <p:extLst>
      <p:ext uri="{BB962C8B-B14F-4D97-AF65-F5344CB8AC3E}">
        <p14:creationId xmlns:p14="http://schemas.microsoft.com/office/powerpoint/2010/main" val="2439904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normAutofit/>
          </a:bodyPr>
          <a:lstStyle/>
          <a:p>
            <a:r>
              <a:rPr lang="en-GB" altLang="en-US" dirty="0"/>
              <a:t>What’s in the image data?</a:t>
            </a:r>
            <a:br>
              <a:rPr lang="en-GB" altLang="en-US" dirty="0"/>
            </a:br>
            <a:r>
              <a:rPr lang="en-GB" altLang="en-US" sz="2800" dirty="0">
                <a:solidFill>
                  <a:schemeClr val="accent3"/>
                </a:solidFill>
              </a:rPr>
              <a:t>Camera sensors</a:t>
            </a:r>
            <a:endParaRPr lang="en-GB" altLang="en-US" dirty="0"/>
          </a:p>
        </p:txBody>
      </p:sp>
      <p:pic>
        <p:nvPicPr>
          <p:cNvPr id="4608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447800"/>
            <a:ext cx="6172200"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normAutofit/>
          </a:bodyPr>
          <a:lstStyle/>
          <a:p>
            <a:r>
              <a:rPr lang="en-GB" altLang="en-US" dirty="0"/>
              <a:t>What’s in the image data?</a:t>
            </a:r>
            <a:br>
              <a:rPr lang="en-GB" altLang="en-US" dirty="0"/>
            </a:br>
            <a:r>
              <a:rPr lang="en-GB" altLang="en-US" sz="2800" dirty="0">
                <a:solidFill>
                  <a:schemeClr val="accent3"/>
                </a:solidFill>
              </a:rPr>
              <a:t>Imaging system filters</a:t>
            </a:r>
            <a:endParaRPr lang="en-GB" altLang="en-US" dirty="0"/>
          </a:p>
        </p:txBody>
      </p:sp>
      <p:sp>
        <p:nvSpPr>
          <p:cNvPr id="47107" name="Rectangle 5"/>
          <p:cNvSpPr>
            <a:spLocks noGrp="1" noChangeArrowheads="1"/>
          </p:cNvSpPr>
          <p:nvPr>
            <p:ph idx="1"/>
          </p:nvPr>
        </p:nvSpPr>
        <p:spPr/>
        <p:txBody>
          <a:bodyPr/>
          <a:lstStyle/>
          <a:p>
            <a:pPr eaLnBrk="1" hangingPunct="1"/>
            <a:r>
              <a:rPr lang="en-GB" altLang="en-US" dirty="0"/>
              <a:t>A filter is a device which selectively transmits light having a particular range of wavelengths while blocking the remainder</a:t>
            </a:r>
          </a:p>
          <a:p>
            <a:pPr eaLnBrk="1" hangingPunct="1"/>
            <a:endParaRPr lang="en-GB" altLang="en-US" dirty="0"/>
          </a:p>
        </p:txBody>
      </p:sp>
      <p:sp>
        <p:nvSpPr>
          <p:cNvPr id="47108" name="Rectangle 3"/>
          <p:cNvSpPr>
            <a:spLocks noChangeArrowheads="1"/>
          </p:cNvSpPr>
          <p:nvPr/>
        </p:nvSpPr>
        <p:spPr bwMode="auto">
          <a:xfrm>
            <a:off x="1447800" y="1100138"/>
            <a:ext cx="624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latin typeface="Times New Roman" pitchFamily="18" charset="0"/>
            </a:endParaRPr>
          </a:p>
        </p:txBody>
      </p:sp>
      <p:pic>
        <p:nvPicPr>
          <p:cNvPr id="47109"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0" y="3054372"/>
            <a:ext cx="4343400"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normAutofit/>
          </a:bodyPr>
          <a:lstStyle/>
          <a:p>
            <a:r>
              <a:rPr lang="en-GB" altLang="en-US" dirty="0"/>
              <a:t>What’s in the image data?</a:t>
            </a:r>
            <a:br>
              <a:rPr lang="en-GB" altLang="en-US" dirty="0"/>
            </a:br>
            <a:r>
              <a:rPr lang="en-GB" altLang="en-US" sz="2800" dirty="0">
                <a:solidFill>
                  <a:schemeClr val="accent3"/>
                </a:solidFill>
              </a:rPr>
              <a:t>Calibration and normalisation</a:t>
            </a:r>
            <a:endParaRPr lang="en-GB" altLang="en-US" dirty="0"/>
          </a:p>
        </p:txBody>
      </p:sp>
      <p:sp>
        <p:nvSpPr>
          <p:cNvPr id="2" name="Content Placeholder 1"/>
          <p:cNvSpPr>
            <a:spLocks noGrp="1"/>
          </p:cNvSpPr>
          <p:nvPr>
            <p:ph idx="1"/>
          </p:nvPr>
        </p:nvSpPr>
        <p:spPr/>
        <p:txBody>
          <a:bodyPr/>
          <a:lstStyle/>
          <a:p>
            <a:r>
              <a:rPr lang="en-GB" altLang="en-US" dirty="0"/>
              <a:t>To correct interpret image data it is necessary to remove the effects of</a:t>
            </a:r>
          </a:p>
          <a:p>
            <a:pPr lvl="1"/>
            <a:r>
              <a:rPr lang="en-GB" altLang="en-US" dirty="0"/>
              <a:t>Illumination</a:t>
            </a:r>
          </a:p>
          <a:p>
            <a:pPr lvl="1"/>
            <a:r>
              <a:rPr lang="en-GB" altLang="en-US" dirty="0"/>
              <a:t>Imaging system / filters</a:t>
            </a:r>
          </a:p>
          <a:p>
            <a:pPr lvl="1"/>
            <a:r>
              <a:rPr lang="en-GB" altLang="en-US" dirty="0"/>
              <a:t>Acquisition time</a:t>
            </a:r>
          </a:p>
          <a:p>
            <a:pPr lvl="1"/>
            <a:r>
              <a:rPr lang="en-GB" altLang="en-US" dirty="0"/>
              <a:t>Aperture</a:t>
            </a:r>
          </a:p>
          <a:p>
            <a:pPr lvl="1"/>
            <a:r>
              <a:rPr lang="en-GB" altLang="en-US" dirty="0"/>
              <a:t> ….</a:t>
            </a:r>
            <a:endParaRPr lang="en-GB" dirty="0"/>
          </a:p>
          <a:p>
            <a:r>
              <a:rPr lang="en-GB" dirty="0"/>
              <a:t>Mathematical techniques for doing so are referred to as “calibration” and “normalisation”.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GB" altLang="en-US" dirty="0"/>
              <a:t>Acquiring multispectral images</a:t>
            </a:r>
          </a:p>
        </p:txBody>
      </p:sp>
      <p:sp>
        <p:nvSpPr>
          <p:cNvPr id="59395" name="Rectangle 3"/>
          <p:cNvSpPr>
            <a:spLocks noGrp="1" noChangeArrowheads="1"/>
          </p:cNvSpPr>
          <p:nvPr>
            <p:ph idx="1"/>
          </p:nvPr>
        </p:nvSpPr>
        <p:spPr>
          <a:xfrm>
            <a:off x="762000" y="1676400"/>
            <a:ext cx="7764463" cy="4992688"/>
          </a:xfrm>
        </p:spPr>
        <p:txBody>
          <a:bodyPr/>
          <a:lstStyle/>
          <a:p>
            <a:pPr eaLnBrk="1" hangingPunct="1">
              <a:lnSpc>
                <a:spcPct val="90000"/>
              </a:lnSpc>
              <a:buFontTx/>
              <a:buNone/>
            </a:pPr>
            <a:r>
              <a:rPr lang="en-GB" altLang="en-US" sz="2400" dirty="0"/>
              <a:t>Several ways of obtaining multispectral images</a:t>
            </a:r>
          </a:p>
          <a:p>
            <a:pPr eaLnBrk="1" hangingPunct="1">
              <a:lnSpc>
                <a:spcPct val="90000"/>
              </a:lnSpc>
              <a:buFontTx/>
              <a:buNone/>
            </a:pPr>
            <a:endParaRPr lang="en-GB" altLang="en-US" sz="2400" dirty="0"/>
          </a:p>
          <a:p>
            <a:pPr eaLnBrk="1" hangingPunct="1">
              <a:lnSpc>
                <a:spcPct val="90000"/>
              </a:lnSpc>
            </a:pPr>
            <a:r>
              <a:rPr lang="en-GB" altLang="en-US" sz="2400" dirty="0"/>
              <a:t>Filter-based devices</a:t>
            </a:r>
          </a:p>
          <a:p>
            <a:pPr lvl="1" eaLnBrk="1" hangingPunct="1">
              <a:lnSpc>
                <a:spcPct val="90000"/>
              </a:lnSpc>
            </a:pPr>
            <a:r>
              <a:rPr lang="en-GB" altLang="en-US" sz="2000" dirty="0"/>
              <a:t>Filter wheels</a:t>
            </a:r>
          </a:p>
          <a:p>
            <a:pPr lvl="1" eaLnBrk="1" hangingPunct="1">
              <a:lnSpc>
                <a:spcPct val="90000"/>
              </a:lnSpc>
            </a:pPr>
            <a:r>
              <a:rPr lang="en-GB" altLang="en-US" sz="2000" dirty="0"/>
              <a:t>Programmable filters</a:t>
            </a:r>
          </a:p>
          <a:p>
            <a:pPr lvl="1" eaLnBrk="1" hangingPunct="1">
              <a:lnSpc>
                <a:spcPct val="90000"/>
              </a:lnSpc>
            </a:pPr>
            <a:endParaRPr lang="en-GB" altLang="en-US" sz="2000" dirty="0"/>
          </a:p>
          <a:p>
            <a:pPr eaLnBrk="1" hangingPunct="1">
              <a:lnSpc>
                <a:spcPct val="90000"/>
              </a:lnSpc>
            </a:pPr>
            <a:r>
              <a:rPr lang="en-GB" altLang="en-US" sz="2400" dirty="0"/>
              <a:t>Diffraction-based devices</a:t>
            </a:r>
          </a:p>
          <a:p>
            <a:pPr lvl="1" eaLnBrk="1" hangingPunct="1">
              <a:lnSpc>
                <a:spcPct val="90000"/>
              </a:lnSpc>
            </a:pPr>
            <a:r>
              <a:rPr lang="en-GB" altLang="en-US" sz="2000" dirty="0" err="1"/>
              <a:t>Pushbroom</a:t>
            </a:r>
            <a:r>
              <a:rPr lang="en-GB" altLang="en-US" sz="2000" dirty="0"/>
              <a:t> imaging</a:t>
            </a:r>
          </a:p>
          <a:p>
            <a:pPr marL="457200" lvl="1" indent="0" eaLnBrk="1" hangingPunct="1">
              <a:lnSpc>
                <a:spcPct val="90000"/>
              </a:lnSpc>
              <a:buNone/>
            </a:pPr>
            <a:endParaRPr lang="en-GB" altLang="en-US" sz="2000" dirty="0"/>
          </a:p>
          <a:p>
            <a:pPr eaLnBrk="1" hangingPunct="1">
              <a:lnSpc>
                <a:spcPct val="90000"/>
              </a:lnSpc>
            </a:pPr>
            <a:r>
              <a:rPr lang="en-GB" altLang="en-US" sz="2400" dirty="0"/>
              <a:t>Narrow-band illumination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normAutofit/>
          </a:bodyPr>
          <a:lstStyle/>
          <a:p>
            <a:r>
              <a:rPr lang="en-GB" altLang="en-US" dirty="0"/>
              <a:t>Acquiring multispectral images</a:t>
            </a:r>
            <a:br>
              <a:rPr lang="en-GB" altLang="en-US" dirty="0"/>
            </a:br>
            <a:r>
              <a:rPr lang="en-GB" altLang="en-US" sz="2800" dirty="0">
                <a:solidFill>
                  <a:schemeClr val="accent3"/>
                </a:solidFill>
              </a:rPr>
              <a:t>Filter Wheel</a:t>
            </a:r>
            <a:endParaRPr lang="en-GB" altLang="en-US" sz="3100" dirty="0">
              <a:solidFill>
                <a:schemeClr val="accent3"/>
              </a:solidFill>
            </a:endParaRPr>
          </a:p>
        </p:txBody>
      </p:sp>
      <p:pic>
        <p:nvPicPr>
          <p:cNvPr id="91138" name="Picture 2" descr="https://media.licdn.com/mpr/mpr/shrinknp_800_800/AAEAAQAAAAAAAASpAAAAJDQ1NTczYTYzLWJkNTMtNGZlOS1hOGZhLWFmODJkNWIzMTU3Yw.gif"/>
          <p:cNvPicPr>
            <a:picLocks noChangeAspect="1" noChangeArrowheads="1"/>
          </p:cNvPicPr>
          <p:nvPr/>
        </p:nvPicPr>
        <p:blipFill>
          <a:blip r:embed="rId2" cstate="print"/>
          <a:srcRect/>
          <a:stretch>
            <a:fillRect/>
          </a:stretch>
        </p:blipFill>
        <p:spPr bwMode="auto">
          <a:xfrm>
            <a:off x="571472" y="2000240"/>
            <a:ext cx="8188714" cy="3214710"/>
          </a:xfrm>
          <a:prstGeom prst="rect">
            <a:avLst/>
          </a:prstGeom>
          <a:noFill/>
        </p:spPr>
      </p:pic>
      <p:sp>
        <p:nvSpPr>
          <p:cNvPr id="2" name="TextBox 1"/>
          <p:cNvSpPr txBox="1"/>
          <p:nvPr/>
        </p:nvSpPr>
        <p:spPr>
          <a:xfrm>
            <a:off x="7956376" y="1916832"/>
            <a:ext cx="1007007" cy="461665"/>
          </a:xfrm>
          <a:prstGeom prst="rect">
            <a:avLst/>
          </a:prstGeom>
          <a:noFill/>
        </p:spPr>
        <p:txBody>
          <a:bodyPr wrap="none" rtlCol="0">
            <a:spAutoFit/>
          </a:bodyPr>
          <a:lstStyle/>
          <a:p>
            <a:r>
              <a:rPr lang="en-GB" dirty="0"/>
              <a:t>object</a:t>
            </a:r>
          </a:p>
        </p:txBody>
      </p:sp>
      <p:cxnSp>
        <p:nvCxnSpPr>
          <p:cNvPr id="4" name="Straight Connector 3"/>
          <p:cNvCxnSpPr>
            <a:stCxn id="2" idx="2"/>
          </p:cNvCxnSpPr>
          <p:nvPr/>
        </p:nvCxnSpPr>
        <p:spPr>
          <a:xfrm>
            <a:off x="8459880" y="2378497"/>
            <a:ext cx="144568" cy="9784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In this lecture we shall find out about:</a:t>
            </a:r>
          </a:p>
        </p:txBody>
      </p:sp>
      <p:sp>
        <p:nvSpPr>
          <p:cNvPr id="3" name="Content Placeholder 2"/>
          <p:cNvSpPr>
            <a:spLocks noGrp="1"/>
          </p:cNvSpPr>
          <p:nvPr>
            <p:ph idx="1"/>
          </p:nvPr>
        </p:nvSpPr>
        <p:spPr>
          <a:xfrm>
            <a:off x="467544" y="1844824"/>
            <a:ext cx="8183880" cy="3816424"/>
          </a:xfrm>
          <a:noFill/>
        </p:spPr>
        <p:txBody>
          <a:bodyPr>
            <a:normAutofit/>
          </a:bodyPr>
          <a:lstStyle/>
          <a:p>
            <a:pPr>
              <a:spcAft>
                <a:spcPts val="1200"/>
              </a:spcAft>
            </a:pPr>
            <a:r>
              <a:rPr lang="en-GB" dirty="0"/>
              <a:t>Multispectral imaging</a:t>
            </a:r>
          </a:p>
          <a:p>
            <a:pPr lvl="1">
              <a:spcAft>
                <a:spcPts val="1200"/>
              </a:spcAft>
            </a:pPr>
            <a:r>
              <a:rPr lang="en-GB" dirty="0"/>
              <a:t>Why colour that we see does not always tell the full story</a:t>
            </a:r>
          </a:p>
          <a:p>
            <a:pPr lvl="1">
              <a:spcAft>
                <a:spcPts val="1200"/>
              </a:spcAft>
            </a:pPr>
            <a:r>
              <a:rPr lang="en-GB" dirty="0"/>
              <a:t>General principles of multispectral imaging</a:t>
            </a:r>
          </a:p>
          <a:p>
            <a:pPr lvl="1">
              <a:spcAft>
                <a:spcPts val="1200"/>
              </a:spcAft>
            </a:pPr>
            <a:r>
              <a:rPr lang="en-GB" dirty="0"/>
              <a:t>How to acquire multispectral images</a:t>
            </a:r>
          </a:p>
          <a:p>
            <a:pPr lvl="1">
              <a:spcAft>
                <a:spcPts val="1200"/>
              </a:spcAft>
            </a:pPr>
            <a:r>
              <a:rPr lang="en-GB" dirty="0"/>
              <a:t>Analysis and applications</a:t>
            </a:r>
          </a:p>
        </p:txBody>
      </p:sp>
    </p:spTree>
    <p:extLst>
      <p:ext uri="{BB962C8B-B14F-4D97-AF65-F5344CB8AC3E}">
        <p14:creationId xmlns:p14="http://schemas.microsoft.com/office/powerpoint/2010/main" val="2389634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lIns="91440">
            <a:normAutofit/>
          </a:bodyPr>
          <a:lstStyle/>
          <a:p>
            <a:r>
              <a:rPr lang="en-GB" altLang="en-US" dirty="0"/>
              <a:t>Acquiring multispectral images</a:t>
            </a:r>
            <a:br>
              <a:rPr lang="en-GB" altLang="en-US" dirty="0"/>
            </a:br>
            <a:r>
              <a:rPr lang="da-DK" altLang="en-US" sz="2800" dirty="0">
                <a:solidFill>
                  <a:schemeClr val="accent3"/>
                </a:solidFill>
              </a:rPr>
              <a:t>Pushbroom</a:t>
            </a:r>
            <a:endParaRPr lang="en-US" altLang="en-US" sz="2800" dirty="0">
              <a:solidFill>
                <a:schemeClr val="accent3"/>
              </a:solidFill>
            </a:endParaRPr>
          </a:p>
        </p:txBody>
      </p:sp>
      <p:sp>
        <p:nvSpPr>
          <p:cNvPr id="62467" name="Content Placeholder 2"/>
          <p:cNvSpPr>
            <a:spLocks noGrp="1"/>
          </p:cNvSpPr>
          <p:nvPr>
            <p:ph idx="4294967295"/>
          </p:nvPr>
        </p:nvSpPr>
        <p:spPr>
          <a:xfrm>
            <a:off x="1379538" y="1676400"/>
            <a:ext cx="7764462" cy="4724400"/>
          </a:xfrm>
        </p:spPr>
        <p:txBody>
          <a:bodyPr lIns="91440"/>
          <a:lstStyle/>
          <a:p>
            <a:pPr eaLnBrk="1" hangingPunct="1"/>
            <a:r>
              <a:rPr lang="da-DK" altLang="en-US" sz="2400" dirty="0"/>
              <a:t>Scanning one spatial dimension</a:t>
            </a:r>
          </a:p>
          <a:p>
            <a:pPr eaLnBrk="1" hangingPunct="1"/>
            <a:r>
              <a:rPr lang="da-DK" altLang="en-US" sz="2400" dirty="0"/>
              <a:t>Spatial </a:t>
            </a:r>
            <a:r>
              <a:rPr lang="da-DK" altLang="en-US" sz="1800" dirty="0"/>
              <a:t>x</a:t>
            </a:r>
            <a:r>
              <a:rPr lang="da-DK" altLang="en-US" sz="2400" dirty="0"/>
              <a:t> spectral area scan sensor</a:t>
            </a:r>
          </a:p>
          <a:p>
            <a:pPr eaLnBrk="1" hangingPunct="1"/>
            <a:r>
              <a:rPr lang="da-DK" altLang="en-US" sz="2400" dirty="0"/>
              <a:t>Prism or diffraction grating to separate wavelength</a:t>
            </a:r>
            <a:endParaRPr lang="en-US" altLang="en-US" sz="2400" dirty="0"/>
          </a:p>
        </p:txBody>
      </p:sp>
      <p:pic>
        <p:nvPicPr>
          <p:cNvPr id="89090" name="Picture 2" descr="http://www.laboratory-journal.com/sites/git-labor.de/files/images/special/14619323__original.jpg"/>
          <p:cNvPicPr>
            <a:picLocks noChangeAspect="1" noChangeArrowheads="1"/>
          </p:cNvPicPr>
          <p:nvPr/>
        </p:nvPicPr>
        <p:blipFill>
          <a:blip r:embed="rId2" cstate="print"/>
          <a:srcRect b="36556"/>
          <a:stretch>
            <a:fillRect/>
          </a:stretch>
        </p:blipFill>
        <p:spPr bwMode="auto">
          <a:xfrm>
            <a:off x="785786" y="1714488"/>
            <a:ext cx="7593803" cy="3000396"/>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ChangeArrowheads="1"/>
          </p:cNvSpPr>
          <p:nvPr>
            <p:ph type="title"/>
          </p:nvPr>
        </p:nvSpPr>
        <p:spPr/>
        <p:txBody>
          <a:bodyPr/>
          <a:lstStyle/>
          <a:p>
            <a:r>
              <a:rPr lang="en-GB" altLang="en-US" dirty="0"/>
              <a:t>Acquiring multispectral images</a:t>
            </a:r>
            <a:br>
              <a:rPr lang="en-GB" altLang="en-US" dirty="0"/>
            </a:br>
            <a:r>
              <a:rPr lang="da-DK" altLang="en-US" sz="2800" dirty="0">
                <a:solidFill>
                  <a:schemeClr val="accent3"/>
                </a:solidFill>
              </a:rPr>
              <a:t>Pushbroom</a:t>
            </a:r>
            <a:endParaRPr lang="en-GB" altLang="en-US" dirty="0"/>
          </a:p>
        </p:txBody>
      </p:sp>
      <p:sp>
        <p:nvSpPr>
          <p:cNvPr id="61444" name="Rectangle 7"/>
          <p:cNvSpPr>
            <a:spLocks noChangeArrowheads="1"/>
          </p:cNvSpPr>
          <p:nvPr/>
        </p:nvSpPr>
        <p:spPr bwMode="auto">
          <a:xfrm>
            <a:off x="2101850" y="6332538"/>
            <a:ext cx="4991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1600"/>
              <a:t>Source: http://rst.gsfc.nasa.gov/Intro/pushbroomX.jpg</a:t>
            </a:r>
          </a:p>
        </p:txBody>
      </p:sp>
      <p:sp>
        <p:nvSpPr>
          <p:cNvPr id="61445" name="Line 8"/>
          <p:cNvSpPr>
            <a:spLocks noChangeShapeType="1"/>
          </p:cNvSpPr>
          <p:nvPr/>
        </p:nvSpPr>
        <p:spPr bwMode="auto">
          <a:xfrm>
            <a:off x="6227763" y="1557338"/>
            <a:ext cx="1368425" cy="6477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1446" name="Line 9"/>
          <p:cNvSpPr>
            <a:spLocks noChangeShapeType="1"/>
          </p:cNvSpPr>
          <p:nvPr/>
        </p:nvSpPr>
        <p:spPr bwMode="auto">
          <a:xfrm flipH="1">
            <a:off x="7308850" y="2636838"/>
            <a:ext cx="576263" cy="1368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1447" name="Text Box 10"/>
          <p:cNvSpPr txBox="1">
            <a:spLocks noChangeArrowheads="1"/>
          </p:cNvSpPr>
          <p:nvPr/>
        </p:nvSpPr>
        <p:spPr bwMode="auto">
          <a:xfrm>
            <a:off x="6856413" y="1458913"/>
            <a:ext cx="1484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a:latin typeface="Symbol" pitchFamily="18" charset="2"/>
                <a:sym typeface="Symbol" pitchFamily="18" charset="2"/>
              </a:rPr>
              <a:t> </a:t>
            </a:r>
            <a:r>
              <a:rPr lang="en-GB" altLang="en-US" sz="2000"/>
              <a:t>(spectral)</a:t>
            </a:r>
          </a:p>
        </p:txBody>
      </p:sp>
      <p:sp>
        <p:nvSpPr>
          <p:cNvPr id="61448" name="Text Box 11"/>
          <p:cNvSpPr txBox="1">
            <a:spLocks noChangeArrowheads="1"/>
          </p:cNvSpPr>
          <p:nvPr/>
        </p:nvSpPr>
        <p:spPr bwMode="auto">
          <a:xfrm>
            <a:off x="7648575" y="3087688"/>
            <a:ext cx="1374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a:t>X </a:t>
            </a:r>
            <a:r>
              <a:rPr lang="en-GB" altLang="en-US" sz="2000"/>
              <a:t>(spatial)</a:t>
            </a:r>
          </a:p>
        </p:txBody>
      </p:sp>
      <p:pic>
        <p:nvPicPr>
          <p:cNvPr id="61449"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664" y="1955378"/>
            <a:ext cx="5475287" cy="442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GB" altLang="en-US" dirty="0"/>
              <a:t>Acquiring multispectral images</a:t>
            </a:r>
            <a:br>
              <a:rPr lang="en-GB" altLang="en-US" dirty="0"/>
            </a:br>
            <a:r>
              <a:rPr lang="en-GB" altLang="en-US" sz="2800" dirty="0">
                <a:solidFill>
                  <a:schemeClr val="accent3"/>
                </a:solidFill>
              </a:rPr>
              <a:t>Programmable Filters</a:t>
            </a:r>
            <a:endParaRPr lang="en-GB" altLang="en-US" dirty="0"/>
          </a:p>
        </p:txBody>
      </p:sp>
      <p:sp>
        <p:nvSpPr>
          <p:cNvPr id="63491" name="Rectangle 3"/>
          <p:cNvSpPr>
            <a:spLocks noGrp="1" noChangeArrowheads="1"/>
          </p:cNvSpPr>
          <p:nvPr>
            <p:ph idx="1"/>
          </p:nvPr>
        </p:nvSpPr>
        <p:spPr>
          <a:xfrm>
            <a:off x="323528" y="1571612"/>
            <a:ext cx="8534752" cy="2786082"/>
          </a:xfrm>
        </p:spPr>
        <p:txBody>
          <a:bodyPr>
            <a:noAutofit/>
          </a:bodyPr>
          <a:lstStyle/>
          <a:p>
            <a:pPr eaLnBrk="1" hangingPunct="1">
              <a:lnSpc>
                <a:spcPct val="120000"/>
              </a:lnSpc>
            </a:pPr>
            <a:r>
              <a:rPr lang="en-GB" altLang="en-US" sz="2000" dirty="0"/>
              <a:t>Made of liquid crystal elements.</a:t>
            </a:r>
          </a:p>
          <a:p>
            <a:pPr eaLnBrk="1" hangingPunct="1">
              <a:lnSpc>
                <a:spcPct val="120000"/>
              </a:lnSpc>
            </a:pPr>
            <a:r>
              <a:rPr lang="en-GB" altLang="en-US" sz="2000" dirty="0"/>
              <a:t>By switching them on in different combinations, the filter can be configured to pass different wavebands.</a:t>
            </a:r>
          </a:p>
          <a:p>
            <a:pPr eaLnBrk="1" hangingPunct="1">
              <a:lnSpc>
                <a:spcPct val="120000"/>
              </a:lnSpc>
            </a:pPr>
            <a:r>
              <a:rPr lang="en-GB" altLang="en-US" sz="2000" dirty="0"/>
              <a:t>Can switch rapidly between bands to duplicate the effect of changing filters in the filter wheel.</a:t>
            </a:r>
          </a:p>
          <a:p>
            <a:pPr eaLnBrk="1" hangingPunct="1">
              <a:lnSpc>
                <a:spcPct val="120000"/>
              </a:lnSpc>
            </a:pPr>
            <a:r>
              <a:rPr lang="en-GB" altLang="en-US" sz="2000" dirty="0"/>
              <a:t>One programmable filter can mimic several hundred separate filters.</a:t>
            </a:r>
          </a:p>
        </p:txBody>
      </p:sp>
      <p:pic>
        <p:nvPicPr>
          <p:cNvPr id="5" name="Picture 66" descr="t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300" y="4448170"/>
            <a:ext cx="1439863" cy="91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8"/>
          <p:cNvSpPr txBox="1">
            <a:spLocks noChangeArrowheads="1"/>
          </p:cNvSpPr>
          <p:nvPr/>
        </p:nvSpPr>
        <p:spPr bwMode="auto">
          <a:xfrm>
            <a:off x="738188" y="5389579"/>
            <a:ext cx="481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2000"/>
              <a:t>T1</a:t>
            </a:r>
          </a:p>
        </p:txBody>
      </p:sp>
      <p:pic>
        <p:nvPicPr>
          <p:cNvPr id="7" name="Picture 71" descr="t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8138" y="4448170"/>
            <a:ext cx="1439862" cy="91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3"/>
          <p:cNvSpPr txBox="1">
            <a:spLocks noChangeArrowheads="1"/>
          </p:cNvSpPr>
          <p:nvPr/>
        </p:nvSpPr>
        <p:spPr bwMode="auto">
          <a:xfrm>
            <a:off x="3387725" y="5389579"/>
            <a:ext cx="481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2000"/>
              <a:t>T3</a:t>
            </a:r>
          </a:p>
        </p:txBody>
      </p:sp>
      <p:pic>
        <p:nvPicPr>
          <p:cNvPr id="9" name="Picture 76" descr="t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3075" y="4448170"/>
            <a:ext cx="1439863" cy="91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78"/>
          <p:cNvSpPr txBox="1">
            <a:spLocks noChangeArrowheads="1"/>
          </p:cNvSpPr>
          <p:nvPr/>
        </p:nvSpPr>
        <p:spPr bwMode="auto">
          <a:xfrm>
            <a:off x="6070600" y="5389579"/>
            <a:ext cx="481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2000"/>
              <a:t>T5</a:t>
            </a:r>
          </a:p>
        </p:txBody>
      </p:sp>
      <p:pic>
        <p:nvPicPr>
          <p:cNvPr id="11" name="Picture 81" descr="t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86238" y="4448170"/>
            <a:ext cx="1439862" cy="91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83"/>
          <p:cNvSpPr txBox="1">
            <a:spLocks noChangeArrowheads="1"/>
          </p:cNvSpPr>
          <p:nvPr/>
        </p:nvSpPr>
        <p:spPr bwMode="auto">
          <a:xfrm>
            <a:off x="4695825" y="5389579"/>
            <a:ext cx="481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2000"/>
              <a:t>T4</a:t>
            </a:r>
          </a:p>
        </p:txBody>
      </p:sp>
      <p:pic>
        <p:nvPicPr>
          <p:cNvPr id="13" name="Picture 86" descr="t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73875" y="4448170"/>
            <a:ext cx="1439863" cy="91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88"/>
          <p:cNvSpPr txBox="1">
            <a:spLocks noChangeArrowheads="1"/>
          </p:cNvSpPr>
          <p:nvPr/>
        </p:nvSpPr>
        <p:spPr bwMode="auto">
          <a:xfrm>
            <a:off x="7391400" y="5389579"/>
            <a:ext cx="481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2000"/>
              <a:t>T6</a:t>
            </a:r>
          </a:p>
        </p:txBody>
      </p:sp>
      <p:pic>
        <p:nvPicPr>
          <p:cNvPr id="15" name="Picture 91" descr="t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57338" y="4448170"/>
            <a:ext cx="1439862" cy="91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93"/>
          <p:cNvSpPr txBox="1">
            <a:spLocks noChangeArrowheads="1"/>
          </p:cNvSpPr>
          <p:nvPr/>
        </p:nvSpPr>
        <p:spPr bwMode="auto">
          <a:xfrm>
            <a:off x="2057400" y="5389579"/>
            <a:ext cx="481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2000"/>
              <a:t>T2</a:t>
            </a:r>
          </a:p>
        </p:txBody>
      </p:sp>
      <p:grpSp>
        <p:nvGrpSpPr>
          <p:cNvPr id="17" name="Group 94"/>
          <p:cNvGrpSpPr>
            <a:grpSpLocks/>
          </p:cNvGrpSpPr>
          <p:nvPr/>
        </p:nvGrpSpPr>
        <p:grpSpPr bwMode="auto">
          <a:xfrm>
            <a:off x="712788" y="5786463"/>
            <a:ext cx="5133975" cy="928688"/>
            <a:chOff x="449" y="3195"/>
            <a:chExt cx="3234" cy="585"/>
          </a:xfrm>
        </p:grpSpPr>
        <p:pic>
          <p:nvPicPr>
            <p:cNvPr id="18" name="Picture 95" descr="tto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16" y="3195"/>
              <a:ext cx="1567"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96"/>
            <p:cNvSpPr txBox="1">
              <a:spLocks noChangeArrowheads="1"/>
            </p:cNvSpPr>
            <p:nvPr/>
          </p:nvSpPr>
          <p:spPr bwMode="auto">
            <a:xfrm>
              <a:off x="449" y="3293"/>
              <a:ext cx="17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2000"/>
                <a:t>T1*T2*T3*T4*T5*T6</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normAutofit/>
          </a:bodyPr>
          <a:lstStyle/>
          <a:p>
            <a:r>
              <a:rPr lang="en-GB" altLang="en-US" dirty="0"/>
              <a:t>Acquiring multispectral images</a:t>
            </a:r>
            <a:br>
              <a:rPr lang="en-GB" altLang="en-US" dirty="0"/>
            </a:br>
            <a:r>
              <a:rPr lang="en-GB" altLang="en-US" sz="2800" dirty="0">
                <a:solidFill>
                  <a:schemeClr val="accent3"/>
                </a:solidFill>
              </a:rPr>
              <a:t>Programmable Filters</a:t>
            </a:r>
            <a:endParaRPr lang="en-GB" altLang="en-US" sz="3100" dirty="0">
              <a:solidFill>
                <a:schemeClr val="accent3"/>
              </a:solidFill>
            </a:endParaRPr>
          </a:p>
        </p:txBody>
      </p:sp>
      <p:sp>
        <p:nvSpPr>
          <p:cNvPr id="66564" name="Text Box 4"/>
          <p:cNvSpPr txBox="1">
            <a:spLocks noChangeArrowheads="1"/>
          </p:cNvSpPr>
          <p:nvPr/>
        </p:nvSpPr>
        <p:spPr bwMode="auto">
          <a:xfrm>
            <a:off x="1979613" y="6303963"/>
            <a:ext cx="515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sz="2000"/>
              <a:t>QE for VariSpec (C.R.I.) programmable filter</a:t>
            </a:r>
          </a:p>
        </p:txBody>
      </p:sp>
      <p:pic>
        <p:nvPicPr>
          <p:cNvPr id="6656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891" y="1772816"/>
            <a:ext cx="809625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3" descr="sphere_draw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762" y="2813050"/>
            <a:ext cx="4330253" cy="346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Text Box 4"/>
          <p:cNvSpPr txBox="1">
            <a:spLocks noChangeArrowheads="1"/>
          </p:cNvSpPr>
          <p:nvPr/>
        </p:nvSpPr>
        <p:spPr bwMode="auto">
          <a:xfrm>
            <a:off x="822325" y="2060575"/>
            <a:ext cx="2841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b">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da-DK" altLang="en-US" b="1">
                <a:cs typeface="Arial" charset="0"/>
              </a:rPr>
              <a:t>Integrating sphere</a:t>
            </a:r>
            <a:endParaRPr lang="en-GB" altLang="en-US" b="1">
              <a:cs typeface="Arial" charset="0"/>
            </a:endParaRPr>
          </a:p>
        </p:txBody>
      </p:sp>
      <p:sp>
        <p:nvSpPr>
          <p:cNvPr id="71684" name="Text Box 5"/>
          <p:cNvSpPr txBox="1">
            <a:spLocks noChangeArrowheads="1"/>
          </p:cNvSpPr>
          <p:nvPr/>
        </p:nvSpPr>
        <p:spPr bwMode="auto">
          <a:xfrm>
            <a:off x="388938" y="3298825"/>
            <a:ext cx="1620837"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nchor="b">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da-DK" altLang="en-US" sz="1600" b="1">
                <a:solidFill>
                  <a:srgbClr val="000000"/>
                </a:solidFill>
                <a:cs typeface="Arial" charset="0"/>
              </a:rPr>
              <a:t>Uniform, diffuse</a:t>
            </a:r>
          </a:p>
          <a:p>
            <a:r>
              <a:rPr lang="da-DK" altLang="en-US" sz="1600" b="1">
                <a:solidFill>
                  <a:srgbClr val="000000"/>
                </a:solidFill>
                <a:cs typeface="Arial" charset="0"/>
              </a:rPr>
              <a:t>illumination </a:t>
            </a:r>
            <a:endParaRPr lang="en-GB" altLang="en-US" sz="1600" b="1">
              <a:solidFill>
                <a:srgbClr val="000000"/>
              </a:solidFill>
              <a:cs typeface="Arial" charset="0"/>
            </a:endParaRPr>
          </a:p>
        </p:txBody>
      </p:sp>
      <p:sp>
        <p:nvSpPr>
          <p:cNvPr id="71686" name="Text Box 7"/>
          <p:cNvSpPr txBox="1">
            <a:spLocks noChangeArrowheads="1"/>
          </p:cNvSpPr>
          <p:nvPr/>
        </p:nvSpPr>
        <p:spPr bwMode="auto">
          <a:xfrm>
            <a:off x="5119688" y="1674813"/>
            <a:ext cx="3197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b">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da-DK" altLang="en-US" b="1">
                <a:cs typeface="Arial" charset="0"/>
              </a:rPr>
              <a:t>LEDs as light source</a:t>
            </a:r>
            <a:endParaRPr lang="en-GB" altLang="en-US" b="1">
              <a:cs typeface="Arial" charset="0"/>
            </a:endParaRPr>
          </a:p>
        </p:txBody>
      </p:sp>
      <p:sp>
        <p:nvSpPr>
          <p:cNvPr id="71687" name="Rectangle 11"/>
          <p:cNvSpPr>
            <a:spLocks noGrp="1" noChangeArrowheads="1"/>
          </p:cNvSpPr>
          <p:nvPr>
            <p:ph type="title"/>
          </p:nvPr>
        </p:nvSpPr>
        <p:spPr/>
        <p:txBody>
          <a:bodyPr>
            <a:normAutofit/>
          </a:bodyPr>
          <a:lstStyle/>
          <a:p>
            <a:r>
              <a:rPr lang="en-GB" altLang="en-US" dirty="0"/>
              <a:t>Acquiring multispectral images</a:t>
            </a:r>
            <a:br>
              <a:rPr lang="en-GB" altLang="en-US" dirty="0"/>
            </a:br>
            <a:r>
              <a:rPr lang="en-GB" altLang="en-US" sz="2800" dirty="0">
                <a:solidFill>
                  <a:schemeClr val="accent3"/>
                </a:solidFill>
              </a:rPr>
              <a:t>Narrow band illumination</a:t>
            </a:r>
            <a:endParaRPr lang="en-GB" altLang="en-US" sz="3100" dirty="0">
              <a:solidFill>
                <a:schemeClr val="accent3"/>
              </a:solidFill>
            </a:endParaRPr>
          </a:p>
        </p:txBody>
      </p:sp>
      <p:pic>
        <p:nvPicPr>
          <p:cNvPr id="71688"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9218" y="2132013"/>
            <a:ext cx="3078163" cy="406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pPr eaLnBrk="1" hangingPunct="1"/>
            <a:r>
              <a:rPr lang="en-GB" altLang="en-US" dirty="0"/>
              <a:t>Multispectral image analysis</a:t>
            </a:r>
            <a:br>
              <a:rPr lang="en-GB" altLang="en-US" dirty="0"/>
            </a:br>
            <a:r>
              <a:rPr lang="en-GB" altLang="en-US" sz="2800" dirty="0">
                <a:solidFill>
                  <a:schemeClr val="accent3"/>
                </a:solidFill>
              </a:rPr>
              <a:t>Measurable properties</a:t>
            </a:r>
            <a:endParaRPr lang="en-GB" altLang="en-US" sz="3100" dirty="0">
              <a:solidFill>
                <a:schemeClr val="accent3"/>
              </a:solidFill>
            </a:endParaRPr>
          </a:p>
        </p:txBody>
      </p:sp>
      <p:sp>
        <p:nvSpPr>
          <p:cNvPr id="2" name="Content Placeholder 1"/>
          <p:cNvSpPr>
            <a:spLocks noGrp="1"/>
          </p:cNvSpPr>
          <p:nvPr>
            <p:ph idx="1"/>
          </p:nvPr>
        </p:nvSpPr>
        <p:spPr>
          <a:xfrm>
            <a:off x="467544" y="1844824"/>
            <a:ext cx="8183880" cy="2123926"/>
          </a:xfrm>
        </p:spPr>
        <p:txBody>
          <a:bodyPr/>
          <a:lstStyle/>
          <a:p>
            <a:r>
              <a:rPr lang="en-GB" dirty="0"/>
              <a:t>Reflectance</a:t>
            </a:r>
          </a:p>
          <a:p>
            <a:r>
              <a:rPr lang="en-GB" dirty="0"/>
              <a:t>Absorption</a:t>
            </a:r>
          </a:p>
          <a:p>
            <a:r>
              <a:rPr lang="en-GB" dirty="0"/>
              <a:t>Emission</a:t>
            </a:r>
          </a:p>
          <a:p>
            <a:r>
              <a:rPr lang="en-GB" dirty="0"/>
              <a:t>Depth of penetration</a:t>
            </a:r>
          </a:p>
        </p:txBody>
      </p:sp>
      <p:sp>
        <p:nvSpPr>
          <p:cNvPr id="53253" name="Line 15"/>
          <p:cNvSpPr>
            <a:spLocks noChangeShapeType="1"/>
          </p:cNvSpPr>
          <p:nvPr/>
        </p:nvSpPr>
        <p:spPr bwMode="auto">
          <a:xfrm>
            <a:off x="1835150" y="5372100"/>
            <a:ext cx="2663825" cy="73025"/>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53254" name="Line 16"/>
          <p:cNvSpPr>
            <a:spLocks noChangeShapeType="1"/>
          </p:cNvSpPr>
          <p:nvPr/>
        </p:nvSpPr>
        <p:spPr bwMode="auto">
          <a:xfrm>
            <a:off x="1908175" y="3429000"/>
            <a:ext cx="1439863" cy="107950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pSp>
        <p:nvGrpSpPr>
          <p:cNvPr id="7" name="Group 6"/>
          <p:cNvGrpSpPr/>
          <p:nvPr/>
        </p:nvGrpSpPr>
        <p:grpSpPr>
          <a:xfrm>
            <a:off x="1463675" y="4264997"/>
            <a:ext cx="6070600" cy="2168072"/>
            <a:chOff x="838200" y="2590800"/>
            <a:chExt cx="7467600" cy="2667000"/>
          </a:xfrm>
        </p:grpSpPr>
        <p:sp>
          <p:nvSpPr>
            <p:cNvPr id="8" name="AutoShape 4"/>
            <p:cNvSpPr>
              <a:spLocks noChangeArrowheads="1"/>
            </p:cNvSpPr>
            <p:nvPr/>
          </p:nvSpPr>
          <p:spPr bwMode="auto">
            <a:xfrm>
              <a:off x="838200" y="4114800"/>
              <a:ext cx="7467600" cy="1143000"/>
            </a:xfrm>
            <a:prstGeom prst="cube">
              <a:avLst>
                <a:gd name="adj" fmla="val 25000"/>
              </a:avLst>
            </a:prstGeom>
            <a:solidFill>
              <a:srgbClr val="DDDDDD">
                <a:alpha val="50195"/>
              </a:srgbClr>
            </a:solidFill>
            <a:ln w="9525">
              <a:solidFill>
                <a:schemeClr val="tx1"/>
              </a:solidFill>
              <a:miter lim="800000"/>
              <a:headEnd/>
              <a:tailEnd/>
            </a:ln>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pic>
          <p:nvPicPr>
            <p:cNvPr id="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r="11134"/>
            <a:stretch>
              <a:fillRect/>
            </a:stretch>
          </p:blipFill>
          <p:spPr bwMode="auto">
            <a:xfrm>
              <a:off x="935038" y="2590800"/>
              <a:ext cx="721836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6"/>
            <p:cNvSpPr>
              <a:spLocks noChangeArrowheads="1"/>
            </p:cNvSpPr>
            <p:nvPr/>
          </p:nvSpPr>
          <p:spPr bwMode="auto">
            <a:xfrm>
              <a:off x="1981200" y="2743200"/>
              <a:ext cx="762000" cy="762000"/>
            </a:xfrm>
            <a:prstGeom prst="sun">
              <a:avLst>
                <a:gd name="adj" fmla="val 25000"/>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11" name="AutoShape 7"/>
            <p:cNvSpPr>
              <a:spLocks noChangeArrowheads="1"/>
            </p:cNvSpPr>
            <p:nvPr/>
          </p:nvSpPr>
          <p:spPr bwMode="auto">
            <a:xfrm>
              <a:off x="3505200" y="2743200"/>
              <a:ext cx="762000" cy="762000"/>
            </a:xfrm>
            <a:prstGeom prst="sun">
              <a:avLst>
                <a:gd name="adj" fmla="val 25000"/>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12" name="AutoShape 8"/>
            <p:cNvSpPr>
              <a:spLocks noChangeArrowheads="1"/>
            </p:cNvSpPr>
            <p:nvPr/>
          </p:nvSpPr>
          <p:spPr bwMode="auto">
            <a:xfrm>
              <a:off x="4876800" y="2743200"/>
              <a:ext cx="762000" cy="762000"/>
            </a:xfrm>
            <a:prstGeom prst="sun">
              <a:avLst>
                <a:gd name="adj" fmla="val 25000"/>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13" name="AutoShape 9"/>
            <p:cNvSpPr>
              <a:spLocks noChangeArrowheads="1"/>
            </p:cNvSpPr>
            <p:nvPr/>
          </p:nvSpPr>
          <p:spPr bwMode="auto">
            <a:xfrm>
              <a:off x="6400800" y="2743200"/>
              <a:ext cx="762000" cy="762000"/>
            </a:xfrm>
            <a:prstGeom prst="sun">
              <a:avLst>
                <a:gd name="adj" fmla="val 25000"/>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14" name="Freeform 10"/>
            <p:cNvSpPr>
              <a:spLocks/>
            </p:cNvSpPr>
            <p:nvPr/>
          </p:nvSpPr>
          <p:spPr bwMode="auto">
            <a:xfrm>
              <a:off x="2362200" y="3733800"/>
              <a:ext cx="152400" cy="838200"/>
            </a:xfrm>
            <a:custGeom>
              <a:avLst/>
              <a:gdLst>
                <a:gd name="T0" fmla="*/ 0 w 96"/>
                <a:gd name="T1" fmla="*/ 0 h 528"/>
                <a:gd name="T2" fmla="*/ 0 w 96"/>
                <a:gd name="T3" fmla="*/ 838200 h 528"/>
                <a:gd name="T4" fmla="*/ 152400 w 96"/>
                <a:gd name="T5" fmla="*/ 228600 h 528"/>
                <a:gd name="T6" fmla="*/ 0 60000 65536"/>
                <a:gd name="T7" fmla="*/ 0 60000 65536"/>
                <a:gd name="T8" fmla="*/ 0 60000 65536"/>
                <a:gd name="T9" fmla="*/ 0 w 96"/>
                <a:gd name="T10" fmla="*/ 0 h 528"/>
                <a:gd name="T11" fmla="*/ 96 w 96"/>
                <a:gd name="T12" fmla="*/ 528 h 528"/>
              </a:gdLst>
              <a:ahLst/>
              <a:cxnLst>
                <a:cxn ang="T6">
                  <a:pos x="T0" y="T1"/>
                </a:cxn>
                <a:cxn ang="T7">
                  <a:pos x="T2" y="T3"/>
                </a:cxn>
                <a:cxn ang="T8">
                  <a:pos x="T4" y="T5"/>
                </a:cxn>
              </a:cxnLst>
              <a:rect l="T9" t="T10" r="T11" b="T12"/>
              <a:pathLst>
                <a:path w="96" h="528">
                  <a:moveTo>
                    <a:pt x="0" y="0"/>
                  </a:moveTo>
                  <a:lnTo>
                    <a:pt x="0" y="528"/>
                  </a:lnTo>
                  <a:lnTo>
                    <a:pt x="96" y="144"/>
                  </a:lnTo>
                </a:path>
              </a:pathLst>
            </a:custGeom>
            <a:noFill/>
            <a:ln w="127000" cap="flat" cmpd="sng">
              <a:solidFill>
                <a:schemeClr val="accent2"/>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5" name="Freeform 11"/>
            <p:cNvSpPr>
              <a:spLocks/>
            </p:cNvSpPr>
            <p:nvPr/>
          </p:nvSpPr>
          <p:spPr bwMode="auto">
            <a:xfrm>
              <a:off x="3873500" y="3733800"/>
              <a:ext cx="228600" cy="1003300"/>
            </a:xfrm>
            <a:custGeom>
              <a:avLst/>
              <a:gdLst>
                <a:gd name="T0" fmla="*/ 12700 w 144"/>
                <a:gd name="T1" fmla="*/ 0 h 632"/>
                <a:gd name="T2" fmla="*/ 0 w 144"/>
                <a:gd name="T3" fmla="*/ 1003300 h 632"/>
                <a:gd name="T4" fmla="*/ 228600 w 144"/>
                <a:gd name="T5" fmla="*/ 228600 h 632"/>
                <a:gd name="T6" fmla="*/ 0 60000 65536"/>
                <a:gd name="T7" fmla="*/ 0 60000 65536"/>
                <a:gd name="T8" fmla="*/ 0 60000 65536"/>
                <a:gd name="T9" fmla="*/ 0 w 144"/>
                <a:gd name="T10" fmla="*/ 0 h 632"/>
                <a:gd name="T11" fmla="*/ 144 w 144"/>
                <a:gd name="T12" fmla="*/ 632 h 632"/>
              </a:gdLst>
              <a:ahLst/>
              <a:cxnLst>
                <a:cxn ang="T6">
                  <a:pos x="T0" y="T1"/>
                </a:cxn>
                <a:cxn ang="T7">
                  <a:pos x="T2" y="T3"/>
                </a:cxn>
                <a:cxn ang="T8">
                  <a:pos x="T4" y="T5"/>
                </a:cxn>
              </a:cxnLst>
              <a:rect l="T9" t="T10" r="T11" b="T12"/>
              <a:pathLst>
                <a:path w="144" h="632">
                  <a:moveTo>
                    <a:pt x="8" y="0"/>
                  </a:moveTo>
                  <a:lnTo>
                    <a:pt x="0" y="632"/>
                  </a:lnTo>
                  <a:lnTo>
                    <a:pt x="144" y="144"/>
                  </a:lnTo>
                </a:path>
              </a:pathLst>
            </a:custGeom>
            <a:noFill/>
            <a:ln w="88900" cap="flat" cmpd="sng">
              <a:solidFill>
                <a:srgbClr val="66FF33"/>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6" name="Freeform 12"/>
            <p:cNvSpPr>
              <a:spLocks/>
            </p:cNvSpPr>
            <p:nvPr/>
          </p:nvSpPr>
          <p:spPr bwMode="auto">
            <a:xfrm>
              <a:off x="5257800" y="3733800"/>
              <a:ext cx="381000" cy="1219200"/>
            </a:xfrm>
            <a:custGeom>
              <a:avLst/>
              <a:gdLst>
                <a:gd name="T0" fmla="*/ 0 w 240"/>
                <a:gd name="T1" fmla="*/ 0 h 768"/>
                <a:gd name="T2" fmla="*/ 0 w 240"/>
                <a:gd name="T3" fmla="*/ 1219200 h 768"/>
                <a:gd name="T4" fmla="*/ 381000 w 240"/>
                <a:gd name="T5" fmla="*/ 266700 h 768"/>
                <a:gd name="T6" fmla="*/ 0 60000 65536"/>
                <a:gd name="T7" fmla="*/ 0 60000 65536"/>
                <a:gd name="T8" fmla="*/ 0 60000 65536"/>
                <a:gd name="T9" fmla="*/ 0 w 240"/>
                <a:gd name="T10" fmla="*/ 0 h 768"/>
                <a:gd name="T11" fmla="*/ 240 w 240"/>
                <a:gd name="T12" fmla="*/ 768 h 768"/>
              </a:gdLst>
              <a:ahLst/>
              <a:cxnLst>
                <a:cxn ang="T6">
                  <a:pos x="T0" y="T1"/>
                </a:cxn>
                <a:cxn ang="T7">
                  <a:pos x="T2" y="T3"/>
                </a:cxn>
                <a:cxn ang="T8">
                  <a:pos x="T4" y="T5"/>
                </a:cxn>
              </a:cxnLst>
              <a:rect l="T9" t="T10" r="T11" b="T12"/>
              <a:pathLst>
                <a:path w="240" h="768">
                  <a:moveTo>
                    <a:pt x="0" y="0"/>
                  </a:moveTo>
                  <a:lnTo>
                    <a:pt x="0" y="768"/>
                  </a:lnTo>
                  <a:lnTo>
                    <a:pt x="240" y="168"/>
                  </a:lnTo>
                </a:path>
              </a:pathLst>
            </a:custGeom>
            <a:noFill/>
            <a:ln w="38100" cap="flat" cmpd="sng">
              <a:solidFill>
                <a:srgbClr val="F1E60B"/>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7" name="Freeform 13"/>
            <p:cNvSpPr>
              <a:spLocks/>
            </p:cNvSpPr>
            <p:nvPr/>
          </p:nvSpPr>
          <p:spPr bwMode="auto">
            <a:xfrm>
              <a:off x="6781800" y="3733800"/>
              <a:ext cx="825500" cy="1435100"/>
            </a:xfrm>
            <a:custGeom>
              <a:avLst/>
              <a:gdLst>
                <a:gd name="T0" fmla="*/ 0 w 520"/>
                <a:gd name="T1" fmla="*/ 0 h 904"/>
                <a:gd name="T2" fmla="*/ 0 w 520"/>
                <a:gd name="T3" fmla="*/ 1435100 h 904"/>
                <a:gd name="T4" fmla="*/ 825500 w 520"/>
                <a:gd name="T5" fmla="*/ 254000 h 904"/>
                <a:gd name="T6" fmla="*/ 0 60000 65536"/>
                <a:gd name="T7" fmla="*/ 0 60000 65536"/>
                <a:gd name="T8" fmla="*/ 0 60000 65536"/>
                <a:gd name="T9" fmla="*/ 0 w 520"/>
                <a:gd name="T10" fmla="*/ 0 h 904"/>
                <a:gd name="T11" fmla="*/ 520 w 520"/>
                <a:gd name="T12" fmla="*/ 904 h 904"/>
              </a:gdLst>
              <a:ahLst/>
              <a:cxnLst>
                <a:cxn ang="T6">
                  <a:pos x="T0" y="T1"/>
                </a:cxn>
                <a:cxn ang="T7">
                  <a:pos x="T2" y="T3"/>
                </a:cxn>
                <a:cxn ang="T8">
                  <a:pos x="T4" y="T5"/>
                </a:cxn>
              </a:cxnLst>
              <a:rect l="T9" t="T10" r="T11" b="T12"/>
              <a:pathLst>
                <a:path w="520" h="904">
                  <a:moveTo>
                    <a:pt x="0" y="0"/>
                  </a:moveTo>
                  <a:lnTo>
                    <a:pt x="0" y="904"/>
                  </a:lnTo>
                  <a:lnTo>
                    <a:pt x="520" y="160"/>
                  </a:lnTo>
                </a:path>
              </a:pathLst>
            </a:custGeom>
            <a:noFill/>
            <a:ln w="9525" cap="flat" cmpd="sng">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GB"/>
            </a:p>
          </p:txBody>
        </p:sp>
      </p:grpSp>
    </p:spTree>
    <p:extLst>
      <p:ext uri="{BB962C8B-B14F-4D97-AF65-F5344CB8AC3E}">
        <p14:creationId xmlns:p14="http://schemas.microsoft.com/office/powerpoint/2010/main" val="1075858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Multispectral imaging</a:t>
            </a:r>
            <a:br>
              <a:rPr lang="en-GB" dirty="0"/>
            </a:br>
            <a:r>
              <a:rPr lang="en-GB" sz="2800" dirty="0">
                <a:solidFill>
                  <a:schemeClr val="accent3"/>
                </a:solidFill>
              </a:rPr>
              <a:t>Applications</a:t>
            </a:r>
          </a:p>
        </p:txBody>
      </p:sp>
    </p:spTree>
    <p:extLst>
      <p:ext uri="{BB962C8B-B14F-4D97-AF65-F5344CB8AC3E}">
        <p14:creationId xmlns:p14="http://schemas.microsoft.com/office/powerpoint/2010/main" val="3984216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normAutofit/>
          </a:bodyPr>
          <a:lstStyle/>
          <a:p>
            <a:pPr eaLnBrk="1" hangingPunct="1"/>
            <a:r>
              <a:rPr lang="en-GB" altLang="en-US" dirty="0"/>
              <a:t>Kinds of applications</a:t>
            </a:r>
            <a:br>
              <a:rPr lang="en-GB" altLang="en-US" dirty="0"/>
            </a:br>
            <a:r>
              <a:rPr lang="en-GB" altLang="en-US" sz="2800" dirty="0">
                <a:solidFill>
                  <a:schemeClr val="accent3"/>
                </a:solidFill>
              </a:rPr>
              <a:t>Visualisation</a:t>
            </a:r>
          </a:p>
        </p:txBody>
      </p:sp>
      <p:sp>
        <p:nvSpPr>
          <p:cNvPr id="79875" name="Text Box 3"/>
          <p:cNvSpPr txBox="1">
            <a:spLocks noChangeArrowheads="1"/>
          </p:cNvSpPr>
          <p:nvPr/>
        </p:nvSpPr>
        <p:spPr bwMode="auto">
          <a:xfrm>
            <a:off x="6858000" y="4083050"/>
            <a:ext cx="1924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GB" altLang="en-US" sz="1600"/>
              <a:t>Proteins interacting</a:t>
            </a:r>
          </a:p>
        </p:txBody>
      </p:sp>
      <p:sp>
        <p:nvSpPr>
          <p:cNvPr id="79876" name="Text Box 4"/>
          <p:cNvSpPr txBox="1">
            <a:spLocks noChangeArrowheads="1"/>
          </p:cNvSpPr>
          <p:nvPr/>
        </p:nvSpPr>
        <p:spPr bwMode="auto">
          <a:xfrm>
            <a:off x="1060450" y="5307012"/>
            <a:ext cx="187325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GB" altLang="en-US" sz="1600" dirty="0"/>
              <a:t>Fluorescence levels imaged through filter centred at </a:t>
            </a:r>
            <a:r>
              <a:rPr lang="en-GB" altLang="en-US" sz="1800" dirty="0">
                <a:sym typeface="Symbol" pitchFamily="18" charset="2"/>
              </a:rPr>
              <a:t></a:t>
            </a:r>
            <a:r>
              <a:rPr lang="en-GB" altLang="en-US" sz="1600" dirty="0"/>
              <a:t>1</a:t>
            </a:r>
          </a:p>
        </p:txBody>
      </p:sp>
      <p:sp>
        <p:nvSpPr>
          <p:cNvPr id="79877" name="Text Box 5"/>
          <p:cNvSpPr txBox="1">
            <a:spLocks noChangeArrowheads="1"/>
          </p:cNvSpPr>
          <p:nvPr/>
        </p:nvSpPr>
        <p:spPr bwMode="auto">
          <a:xfrm>
            <a:off x="2971800" y="5307013"/>
            <a:ext cx="1924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GB" altLang="en-US" sz="1600" dirty="0"/>
              <a:t>Fluorescence at </a:t>
            </a:r>
            <a:r>
              <a:rPr lang="en-GB" altLang="en-US" sz="1800" dirty="0">
                <a:sym typeface="Symbol" pitchFamily="18" charset="2"/>
              </a:rPr>
              <a:t></a:t>
            </a:r>
            <a:r>
              <a:rPr lang="en-GB" altLang="en-US" sz="1600" dirty="0"/>
              <a:t>2</a:t>
            </a:r>
          </a:p>
        </p:txBody>
      </p:sp>
      <p:sp>
        <p:nvSpPr>
          <p:cNvPr id="79878" name="Text Box 6"/>
          <p:cNvSpPr txBox="1">
            <a:spLocks noChangeArrowheads="1"/>
          </p:cNvSpPr>
          <p:nvPr/>
        </p:nvSpPr>
        <p:spPr bwMode="auto">
          <a:xfrm>
            <a:off x="5299075" y="5334000"/>
            <a:ext cx="3540125"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r>
              <a:rPr lang="en-GB" altLang="en-US" sz="1800">
                <a:sym typeface="Symbol" pitchFamily="18" charset="2"/>
              </a:rPr>
              <a:t></a:t>
            </a:r>
            <a:r>
              <a:rPr lang="en-GB" altLang="en-US" sz="1600"/>
              <a:t>1 mapped to red</a:t>
            </a:r>
          </a:p>
          <a:p>
            <a:r>
              <a:rPr lang="en-GB" altLang="en-US" sz="1800">
                <a:sym typeface="Symbol" pitchFamily="18" charset="2"/>
              </a:rPr>
              <a:t></a:t>
            </a:r>
            <a:r>
              <a:rPr lang="en-GB" altLang="en-US" sz="1600"/>
              <a:t>2 mapped to green</a:t>
            </a:r>
          </a:p>
          <a:p>
            <a:r>
              <a:rPr lang="en-GB" altLang="en-US" sz="1600"/>
              <a:t>Where fluorescence is coincident at </a:t>
            </a:r>
            <a:r>
              <a:rPr lang="en-GB" altLang="en-US" sz="1800">
                <a:sym typeface="Symbol" pitchFamily="18" charset="2"/>
              </a:rPr>
              <a:t></a:t>
            </a:r>
            <a:r>
              <a:rPr lang="en-GB" altLang="en-US" sz="1600"/>
              <a:t>1 and </a:t>
            </a:r>
            <a:r>
              <a:rPr lang="en-GB" altLang="en-US" sz="1800">
                <a:sym typeface="Symbol" pitchFamily="18" charset="2"/>
              </a:rPr>
              <a:t></a:t>
            </a:r>
            <a:r>
              <a:rPr lang="en-GB" altLang="en-US" sz="1600"/>
              <a:t>2, we see yellow as superposition of red and green  </a:t>
            </a:r>
          </a:p>
        </p:txBody>
      </p:sp>
      <p:pic>
        <p:nvPicPr>
          <p:cNvPr id="79879"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447800"/>
            <a:ext cx="558165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3352800"/>
            <a:ext cx="557212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1" name="Rectangle 9"/>
          <p:cNvSpPr>
            <a:spLocks noChangeArrowheads="1"/>
          </p:cNvSpPr>
          <p:nvPr/>
        </p:nvSpPr>
        <p:spPr bwMode="auto">
          <a:xfrm>
            <a:off x="2895600" y="1371600"/>
            <a:ext cx="76200" cy="3886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79882" name="Rectangle 10"/>
          <p:cNvSpPr>
            <a:spLocks noChangeArrowheads="1"/>
          </p:cNvSpPr>
          <p:nvPr/>
        </p:nvSpPr>
        <p:spPr bwMode="auto">
          <a:xfrm>
            <a:off x="4800600" y="1371600"/>
            <a:ext cx="76200" cy="3886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vegetation"/>
          <p:cNvPicPr>
            <a:picLocks noChangeAspect="1" noChangeArrowheads="1"/>
          </p:cNvPicPr>
          <p:nvPr/>
        </p:nvPicPr>
        <p:blipFill>
          <a:blip r:embed="rId2" cstate="print">
            <a:extLst>
              <a:ext uri="{28A0092B-C50C-407E-A947-70E740481C1C}">
                <a14:useLocalDpi xmlns:a14="http://schemas.microsoft.com/office/drawing/2010/main" val="0"/>
              </a:ext>
            </a:extLst>
          </a:blip>
          <a:srcRect r="3821"/>
          <a:stretch>
            <a:fillRect/>
          </a:stretch>
        </p:blipFill>
        <p:spPr bwMode="auto">
          <a:xfrm>
            <a:off x="1603375" y="1512888"/>
            <a:ext cx="7312025" cy="533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Rectangle 3"/>
          <p:cNvSpPr>
            <a:spLocks/>
          </p:cNvSpPr>
          <p:nvPr/>
        </p:nvSpPr>
        <p:spPr bwMode="auto">
          <a:xfrm>
            <a:off x="4662488" y="6453188"/>
            <a:ext cx="4389437" cy="404812"/>
          </a:xfrm>
          <a:prstGeom prst="rect">
            <a:avLst/>
          </a:prstGeom>
          <a:solidFill>
            <a:schemeClr val="bg1"/>
          </a:solidFill>
          <a:ln w="25400">
            <a:solidFill>
              <a:schemeClr val="bg1"/>
            </a:solidFill>
            <a:miter lim="800000"/>
            <a:headEnd/>
            <a:tailEnd/>
          </a:ln>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endParaRPr lang="en-US" altLang="en-US"/>
          </a:p>
        </p:txBody>
      </p:sp>
      <p:sp>
        <p:nvSpPr>
          <p:cNvPr id="82948" name="Rectangle 4"/>
          <p:cNvSpPr>
            <a:spLocks/>
          </p:cNvSpPr>
          <p:nvPr/>
        </p:nvSpPr>
        <p:spPr bwMode="auto">
          <a:xfrm>
            <a:off x="304800" y="6596063"/>
            <a:ext cx="39878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82296" tIns="41148" rIns="82296" bIns="41148">
            <a:spAutoFit/>
          </a:bodyPr>
          <a:lstStyle>
            <a:lvl1pPr defTabSz="822325" eaLnBrk="0" hangingPunct="0">
              <a:defRPr sz="2400">
                <a:solidFill>
                  <a:schemeClr val="tx1"/>
                </a:solidFill>
                <a:latin typeface="Arial" charset="0"/>
              </a:defRPr>
            </a:lvl1pPr>
            <a:lvl2pPr marL="742950" indent="-285750" defTabSz="822325" eaLnBrk="0" hangingPunct="0">
              <a:defRPr sz="2400">
                <a:solidFill>
                  <a:schemeClr val="tx1"/>
                </a:solidFill>
                <a:latin typeface="Arial" charset="0"/>
              </a:defRPr>
            </a:lvl2pPr>
            <a:lvl3pPr marL="1143000" indent="-228600" defTabSz="822325" eaLnBrk="0" hangingPunct="0">
              <a:defRPr sz="2400">
                <a:solidFill>
                  <a:schemeClr val="tx1"/>
                </a:solidFill>
                <a:latin typeface="Arial" charset="0"/>
              </a:defRPr>
            </a:lvl3pPr>
            <a:lvl4pPr marL="1600200" indent="-228600" defTabSz="822325" eaLnBrk="0" hangingPunct="0">
              <a:defRPr sz="2400">
                <a:solidFill>
                  <a:schemeClr val="tx1"/>
                </a:solidFill>
                <a:latin typeface="Arial" charset="0"/>
              </a:defRPr>
            </a:lvl4pPr>
            <a:lvl5pPr marL="2057400" indent="-228600" defTabSz="822325" eaLnBrk="0" hangingPunct="0">
              <a:defRPr sz="2400">
                <a:solidFill>
                  <a:schemeClr val="tx1"/>
                </a:solidFill>
                <a:latin typeface="Arial" charset="0"/>
              </a:defRPr>
            </a:lvl5pPr>
            <a:lvl6pPr marL="2514600" indent="-228600" defTabSz="822325" eaLnBrk="0" fontAlgn="base" hangingPunct="0">
              <a:spcBef>
                <a:spcPct val="0"/>
              </a:spcBef>
              <a:spcAft>
                <a:spcPct val="0"/>
              </a:spcAft>
              <a:defRPr sz="2400">
                <a:solidFill>
                  <a:schemeClr val="tx1"/>
                </a:solidFill>
                <a:latin typeface="Arial" charset="0"/>
              </a:defRPr>
            </a:lvl6pPr>
            <a:lvl7pPr marL="2971800" indent="-228600" defTabSz="822325" eaLnBrk="0" fontAlgn="base" hangingPunct="0">
              <a:spcBef>
                <a:spcPct val="0"/>
              </a:spcBef>
              <a:spcAft>
                <a:spcPct val="0"/>
              </a:spcAft>
              <a:defRPr sz="2400">
                <a:solidFill>
                  <a:schemeClr val="tx1"/>
                </a:solidFill>
                <a:latin typeface="Arial" charset="0"/>
              </a:defRPr>
            </a:lvl7pPr>
            <a:lvl8pPr marL="3429000" indent="-228600" defTabSz="822325" eaLnBrk="0" fontAlgn="base" hangingPunct="0">
              <a:spcBef>
                <a:spcPct val="0"/>
              </a:spcBef>
              <a:spcAft>
                <a:spcPct val="0"/>
              </a:spcAft>
              <a:defRPr sz="2400">
                <a:solidFill>
                  <a:schemeClr val="tx1"/>
                </a:solidFill>
                <a:latin typeface="Arial" charset="0"/>
              </a:defRPr>
            </a:lvl8pPr>
            <a:lvl9pPr marL="3886200" indent="-228600" defTabSz="822325" eaLnBrk="0" fontAlgn="base" hangingPunct="0">
              <a:spcBef>
                <a:spcPct val="0"/>
              </a:spcBef>
              <a:spcAft>
                <a:spcPct val="0"/>
              </a:spcAft>
              <a:defRPr sz="2400">
                <a:solidFill>
                  <a:schemeClr val="tx1"/>
                </a:solidFill>
                <a:latin typeface="Arial" charset="0"/>
              </a:defRPr>
            </a:lvl9pPr>
          </a:lstStyle>
          <a:p>
            <a:pPr algn="ctr" eaLnBrk="1" hangingPunct="1"/>
            <a:r>
              <a:rPr lang="en-GB" altLang="en-US" sz="1100">
                <a:latin typeface="Lucida Grande" charset="0"/>
              </a:rPr>
              <a:t>http://www.space.gc.ca/asc/eng/satellites/hyper_brochure.asp</a:t>
            </a:r>
          </a:p>
        </p:txBody>
      </p:sp>
      <p:sp>
        <p:nvSpPr>
          <p:cNvPr id="82951" name="Rectangle 7"/>
          <p:cNvSpPr>
            <a:spLocks noChangeArrowheads="1"/>
          </p:cNvSpPr>
          <p:nvPr/>
        </p:nvSpPr>
        <p:spPr bwMode="auto">
          <a:xfrm>
            <a:off x="7035800" y="1676400"/>
            <a:ext cx="111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n-GB" altLang="en-US"/>
              <a:t>Library</a:t>
            </a:r>
          </a:p>
        </p:txBody>
      </p:sp>
      <p:sp>
        <p:nvSpPr>
          <p:cNvPr id="8" name="Title 7"/>
          <p:cNvSpPr>
            <a:spLocks noGrp="1"/>
          </p:cNvSpPr>
          <p:nvPr>
            <p:ph type="title"/>
          </p:nvPr>
        </p:nvSpPr>
        <p:spPr/>
        <p:txBody>
          <a:bodyPr>
            <a:normAutofit/>
          </a:bodyPr>
          <a:lstStyle/>
          <a:p>
            <a:r>
              <a:rPr lang="en-GB" altLang="en-US" dirty="0"/>
              <a:t>Kinds of applications </a:t>
            </a:r>
            <a:br>
              <a:rPr lang="en-GB" altLang="en-US" sz="2800" dirty="0"/>
            </a:br>
            <a:r>
              <a:rPr lang="en-GB" sz="2800" dirty="0">
                <a:solidFill>
                  <a:schemeClr val="accent3"/>
                </a:solidFill>
              </a:rPr>
              <a:t>Classification</a:t>
            </a:r>
            <a:endParaRPr lang="pl-PL" sz="2800" dirty="0">
              <a:solidFill>
                <a:schemeClr val="accent3"/>
              </a:solidFill>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biomedicaloptics.spiedigitallibrary.org/data/journals/biomedo/934852/jbo_21_1_016008_f003.png"/>
          <p:cNvPicPr>
            <a:picLocks noChangeAspect="1" noChangeArrowheads="1"/>
          </p:cNvPicPr>
          <p:nvPr/>
        </p:nvPicPr>
        <p:blipFill>
          <a:blip r:embed="rId2" cstate="print"/>
          <a:srcRect/>
          <a:stretch>
            <a:fillRect/>
          </a:stretch>
        </p:blipFill>
        <p:spPr bwMode="auto">
          <a:xfrm>
            <a:off x="928662" y="1635673"/>
            <a:ext cx="5371530" cy="4399098"/>
          </a:xfrm>
          <a:prstGeom prst="rect">
            <a:avLst/>
          </a:prstGeom>
          <a:noFill/>
        </p:spPr>
      </p:pic>
      <p:sp>
        <p:nvSpPr>
          <p:cNvPr id="3" name="Rectangle 2"/>
          <p:cNvSpPr/>
          <p:nvPr/>
        </p:nvSpPr>
        <p:spPr>
          <a:xfrm>
            <a:off x="323528" y="6119465"/>
            <a:ext cx="8352928" cy="307777"/>
          </a:xfrm>
          <a:prstGeom prst="rect">
            <a:avLst/>
          </a:prstGeom>
        </p:spPr>
        <p:txBody>
          <a:bodyPr wrap="square">
            <a:spAutoFit/>
          </a:bodyPr>
          <a:lstStyle/>
          <a:p>
            <a:r>
              <a:rPr lang="pl-PL" sz="1400" dirty="0"/>
              <a:t>http://biomedicaloptics.spiedigitallibrary.org/data/journals/biomedo/934852/jbo_21_1_016008_f003.png</a:t>
            </a:r>
          </a:p>
        </p:txBody>
      </p:sp>
      <p:sp>
        <p:nvSpPr>
          <p:cNvPr id="2" name="Title 1"/>
          <p:cNvSpPr>
            <a:spLocks noGrp="1"/>
          </p:cNvSpPr>
          <p:nvPr>
            <p:ph type="title"/>
          </p:nvPr>
        </p:nvSpPr>
        <p:spPr/>
        <p:txBody>
          <a:bodyPr>
            <a:normAutofit/>
          </a:bodyPr>
          <a:lstStyle/>
          <a:p>
            <a:r>
              <a:rPr lang="en-GB" altLang="en-US" dirty="0"/>
              <a:t>Kinds of applications </a:t>
            </a:r>
            <a:br>
              <a:rPr lang="en-GB" altLang="en-US" sz="2800" dirty="0"/>
            </a:br>
            <a:r>
              <a:rPr lang="en-GB" sz="2800" dirty="0">
                <a:solidFill>
                  <a:schemeClr val="accent3"/>
                </a:solidFill>
              </a:rPr>
              <a:t>Quantitative analysis</a:t>
            </a:r>
          </a:p>
        </p:txBody>
      </p:sp>
    </p:spTree>
    <p:extLst>
      <p:ext uri="{BB962C8B-B14F-4D97-AF65-F5344CB8AC3E}">
        <p14:creationId xmlns:p14="http://schemas.microsoft.com/office/powerpoint/2010/main" val="860211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8"/>
          <p:cNvSpPr>
            <a:spLocks noGrp="1" noChangeArrowheads="1"/>
          </p:cNvSpPr>
          <p:nvPr>
            <p:ph type="title"/>
          </p:nvPr>
        </p:nvSpPr>
        <p:spPr/>
        <p:txBody>
          <a:bodyPr/>
          <a:lstStyle/>
          <a:p>
            <a:pPr eaLnBrk="1" hangingPunct="1"/>
            <a:r>
              <a:rPr lang="en-GB" altLang="en-US" dirty="0">
                <a:sym typeface="Lucida Grande" charset="0"/>
              </a:rPr>
              <a:t>What is perception for?</a:t>
            </a:r>
          </a:p>
        </p:txBody>
      </p:sp>
      <p:pic>
        <p:nvPicPr>
          <p:cNvPr id="1741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490663"/>
            <a:ext cx="307816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1880" y="2080691"/>
            <a:ext cx="3024187" cy="360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6"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0232" y="4365104"/>
            <a:ext cx="2286000" cy="221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90821" y="6197242"/>
            <a:ext cx="6125395" cy="400110"/>
          </a:xfrm>
          <a:prstGeom prst="rect">
            <a:avLst/>
          </a:prstGeom>
          <a:noFill/>
        </p:spPr>
        <p:txBody>
          <a:bodyPr wrap="none" rtlCol="0">
            <a:spAutoFit/>
          </a:bodyPr>
          <a:lstStyle/>
          <a:p>
            <a:r>
              <a:rPr lang="en-GB" sz="2000" dirty="0"/>
              <a:t>Quantitative imaging may lay beyond our perception</a:t>
            </a:r>
            <a:endParaRPr lang="pl-PL" sz="2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Application areas</a:t>
            </a:r>
            <a:br>
              <a:rPr lang="en-GB" dirty="0"/>
            </a:br>
            <a:r>
              <a:rPr lang="en-GB" sz="2800" dirty="0">
                <a:solidFill>
                  <a:schemeClr val="accent3"/>
                </a:solidFill>
              </a:rPr>
              <a:t>Arts</a:t>
            </a:r>
            <a:endParaRPr lang="en-GB" sz="3100" dirty="0">
              <a:solidFill>
                <a:schemeClr val="accent3"/>
              </a:solidFill>
            </a:endParaRPr>
          </a:p>
        </p:txBody>
      </p:sp>
      <p:pic>
        <p:nvPicPr>
          <p:cNvPr id="798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469" y="2050852"/>
            <a:ext cx="4249737" cy="281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8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3708" y="1484784"/>
            <a:ext cx="3024336" cy="2469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8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4077072"/>
            <a:ext cx="1963737"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95536" y="6074132"/>
            <a:ext cx="5112568" cy="523220"/>
          </a:xfrm>
          <a:prstGeom prst="rect">
            <a:avLst/>
          </a:prstGeom>
        </p:spPr>
        <p:txBody>
          <a:bodyPr wrap="square">
            <a:spAutoFit/>
          </a:bodyPr>
          <a:lstStyle/>
          <a:p>
            <a:r>
              <a:rPr lang="en-GB" sz="1400" dirty="0"/>
              <a:t>http://thecreatorsproject.vice.com/blog/how-art-experts-discovered-a-hidden-portrait-beaneath-a-picasso-masterpiece</a:t>
            </a:r>
          </a:p>
        </p:txBody>
      </p:sp>
    </p:spTree>
    <p:extLst>
      <p:ext uri="{BB962C8B-B14F-4D97-AF65-F5344CB8AC3E}">
        <p14:creationId xmlns:p14="http://schemas.microsoft.com/office/powerpoint/2010/main" val="59369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Application areas</a:t>
            </a:r>
            <a:br>
              <a:rPr lang="en-GB" dirty="0"/>
            </a:br>
            <a:r>
              <a:rPr lang="en-GB" sz="2800" dirty="0" err="1">
                <a:solidFill>
                  <a:schemeClr val="accent3"/>
                </a:solidFill>
              </a:rPr>
              <a:t>Archeology</a:t>
            </a:r>
            <a:endParaRPr lang="en-GB" dirty="0"/>
          </a:p>
        </p:txBody>
      </p:sp>
      <p:pic>
        <p:nvPicPr>
          <p:cNvPr id="80898" name="Picture 2" descr="Palimpsest Egypt Greek block ve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766121"/>
            <a:ext cx="5472608" cy="382311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3528" y="6217567"/>
            <a:ext cx="8460432" cy="307777"/>
          </a:xfrm>
          <a:prstGeom prst="rect">
            <a:avLst/>
          </a:prstGeom>
        </p:spPr>
        <p:txBody>
          <a:bodyPr wrap="square">
            <a:spAutoFit/>
          </a:bodyPr>
          <a:lstStyle/>
          <a:p>
            <a:r>
              <a:rPr lang="en-GB" sz="1400" dirty="0"/>
              <a:t>http://www.archaeology.org/issues/207-1603/features/4155-egypt-monastery-palimpsests#art_page2</a:t>
            </a:r>
          </a:p>
        </p:txBody>
      </p:sp>
      <p:sp>
        <p:nvSpPr>
          <p:cNvPr id="3" name="Rectangle 2"/>
          <p:cNvSpPr/>
          <p:nvPr/>
        </p:nvSpPr>
        <p:spPr>
          <a:xfrm>
            <a:off x="5921896" y="2150854"/>
            <a:ext cx="3042592" cy="2862322"/>
          </a:xfrm>
          <a:prstGeom prst="rect">
            <a:avLst/>
          </a:prstGeom>
        </p:spPr>
        <p:txBody>
          <a:bodyPr wrap="square">
            <a:spAutoFit/>
          </a:bodyPr>
          <a:lstStyle/>
          <a:p>
            <a:r>
              <a:rPr lang="en-GB" sz="1800" dirty="0"/>
              <a:t>In 1996, a Georgian scholar used ultraviolet light to read a Sinai palimpsest with an </a:t>
            </a:r>
            <a:r>
              <a:rPr lang="en-GB" sz="1800" dirty="0" err="1"/>
              <a:t>overtext</a:t>
            </a:r>
            <a:r>
              <a:rPr lang="en-GB" sz="1800" dirty="0"/>
              <a:t> in medieval Georgian. He found that the underlying text was written in Caucasian Albanian, and was the first example of a text written in this now-extinct language.</a:t>
            </a:r>
          </a:p>
        </p:txBody>
      </p:sp>
    </p:spTree>
    <p:extLst>
      <p:ext uri="{BB962C8B-B14F-4D97-AF65-F5344CB8AC3E}">
        <p14:creationId xmlns:p14="http://schemas.microsoft.com/office/powerpoint/2010/main" val="31143595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R image of water-damaged document"/>
          <p:cNvPicPr>
            <a:picLocks noChangeAspect="1" noChangeArrowheads="1"/>
          </p:cNvPicPr>
          <p:nvPr/>
        </p:nvPicPr>
        <p:blipFill>
          <a:blip r:embed="rId2" cstate="print"/>
          <a:srcRect/>
          <a:stretch>
            <a:fillRect/>
          </a:stretch>
        </p:blipFill>
        <p:spPr bwMode="auto">
          <a:xfrm>
            <a:off x="1403647" y="1700808"/>
            <a:ext cx="6450315" cy="4176464"/>
          </a:xfrm>
          <a:prstGeom prst="rect">
            <a:avLst/>
          </a:prstGeom>
          <a:noFill/>
        </p:spPr>
      </p:pic>
      <p:sp>
        <p:nvSpPr>
          <p:cNvPr id="3" name="Title 2"/>
          <p:cNvSpPr>
            <a:spLocks noGrp="1"/>
          </p:cNvSpPr>
          <p:nvPr>
            <p:ph type="title"/>
          </p:nvPr>
        </p:nvSpPr>
        <p:spPr/>
        <p:txBody>
          <a:bodyPr>
            <a:normAutofit/>
          </a:bodyPr>
          <a:lstStyle/>
          <a:p>
            <a:r>
              <a:rPr lang="en-GB" dirty="0"/>
              <a:t>Application areas</a:t>
            </a:r>
            <a:br>
              <a:rPr lang="en-GB" dirty="0"/>
            </a:br>
            <a:r>
              <a:rPr lang="en-GB" sz="2800" dirty="0">
                <a:solidFill>
                  <a:srgbClr val="E68422"/>
                </a:solidFill>
              </a:rPr>
              <a:t>Restoration</a:t>
            </a:r>
            <a:endParaRPr lang="en-GB" dirty="0"/>
          </a:p>
        </p:txBody>
      </p:sp>
      <p:sp>
        <p:nvSpPr>
          <p:cNvPr id="4" name="Rectangle 3"/>
          <p:cNvSpPr/>
          <p:nvPr/>
        </p:nvSpPr>
        <p:spPr>
          <a:xfrm>
            <a:off x="755576" y="6021288"/>
            <a:ext cx="7776864" cy="338554"/>
          </a:xfrm>
          <a:prstGeom prst="rect">
            <a:avLst/>
          </a:prstGeom>
        </p:spPr>
        <p:txBody>
          <a:bodyPr wrap="square">
            <a:spAutoFit/>
          </a:bodyPr>
          <a:lstStyle/>
          <a:p>
            <a:r>
              <a:rPr lang="en-GB" sz="1600" dirty="0"/>
              <a:t>https://people.rit.edu/andpph/photofile-b/ir-letter-comparison-1.jpg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Application areas</a:t>
            </a:r>
            <a:br>
              <a:rPr lang="en-GB" dirty="0"/>
            </a:br>
            <a:r>
              <a:rPr lang="en-GB" sz="2800" dirty="0">
                <a:solidFill>
                  <a:srgbClr val="E68422"/>
                </a:solidFill>
              </a:rPr>
              <a:t>History</a:t>
            </a:r>
            <a:endParaRPr lang="en-GB" dirty="0"/>
          </a:p>
        </p:txBody>
      </p:sp>
      <p:sp>
        <p:nvSpPr>
          <p:cNvPr id="3" name="Rectangle 2"/>
          <p:cNvSpPr/>
          <p:nvPr/>
        </p:nvSpPr>
        <p:spPr>
          <a:xfrm>
            <a:off x="3023170" y="6417934"/>
            <a:ext cx="5904036" cy="307777"/>
          </a:xfrm>
          <a:prstGeom prst="rect">
            <a:avLst/>
          </a:prstGeom>
        </p:spPr>
        <p:txBody>
          <a:bodyPr wrap="square">
            <a:spAutoFit/>
          </a:bodyPr>
          <a:lstStyle/>
          <a:p>
            <a:r>
              <a:rPr lang="en-GB" sz="1400" dirty="0"/>
              <a:t>http://boingboing.net/2014/06/17/hidden-painting-found-under-pi.html</a:t>
            </a:r>
          </a:p>
        </p:txBody>
      </p:sp>
      <p:pic>
        <p:nvPicPr>
          <p:cNvPr id="81922" name="Picture 2" descr="https://i2.wp.com/boingboing.net/images/subjects/2.jpg?w=9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484784"/>
            <a:ext cx="3966604" cy="49331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575250" y="2348880"/>
            <a:ext cx="3352006" cy="2031325"/>
          </a:xfrm>
          <a:prstGeom prst="rect">
            <a:avLst/>
          </a:prstGeom>
        </p:spPr>
        <p:txBody>
          <a:bodyPr wrap="square">
            <a:spAutoFit/>
          </a:bodyPr>
          <a:lstStyle/>
          <a:p>
            <a:r>
              <a:rPr lang="en-GB" sz="1800" dirty="0"/>
              <a:t>Multispectral analysis of a document in the Library of Congress revealed that a draft of the Declaration of Independence originally named Americans "subjects" instead of "citizens".</a:t>
            </a:r>
          </a:p>
        </p:txBody>
      </p:sp>
    </p:spTree>
    <p:extLst>
      <p:ext uri="{BB962C8B-B14F-4D97-AF65-F5344CB8AC3E}">
        <p14:creationId xmlns:p14="http://schemas.microsoft.com/office/powerpoint/2010/main" val="20047839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GB" dirty="0"/>
              <a:t>Application areas</a:t>
            </a:r>
            <a:br>
              <a:rPr lang="en-GB" dirty="0"/>
            </a:br>
            <a:r>
              <a:rPr lang="en-GB" sz="2800" dirty="0">
                <a:solidFill>
                  <a:srgbClr val="E68422"/>
                </a:solidFill>
              </a:rPr>
              <a:t>Forensics</a:t>
            </a:r>
            <a:endParaRPr lang="en-GB" dirty="0"/>
          </a:p>
        </p:txBody>
      </p:sp>
      <p:pic>
        <p:nvPicPr>
          <p:cNvPr id="1026" name="Picture 2" descr="https://dps.mn.gov/divisions/bca/bca-divisions/forensic-science/PublishingImages/Check%20forgery%20ink%20examination2.JPG"/>
          <p:cNvPicPr>
            <a:picLocks noChangeAspect="1" noChangeArrowheads="1"/>
          </p:cNvPicPr>
          <p:nvPr/>
        </p:nvPicPr>
        <p:blipFill>
          <a:blip r:embed="rId2" cstate="print"/>
          <a:srcRect/>
          <a:stretch>
            <a:fillRect/>
          </a:stretch>
        </p:blipFill>
        <p:spPr bwMode="auto">
          <a:xfrm>
            <a:off x="575444" y="2564904"/>
            <a:ext cx="2772420" cy="2086246"/>
          </a:xfrm>
          <a:prstGeom prst="rect">
            <a:avLst/>
          </a:prstGeom>
          <a:noFill/>
        </p:spPr>
      </p:pic>
      <p:sp>
        <p:nvSpPr>
          <p:cNvPr id="4" name="Rectangle 3"/>
          <p:cNvSpPr/>
          <p:nvPr/>
        </p:nvSpPr>
        <p:spPr>
          <a:xfrm>
            <a:off x="575444" y="6219443"/>
            <a:ext cx="7264632" cy="307777"/>
          </a:xfrm>
          <a:prstGeom prst="rect">
            <a:avLst/>
          </a:prstGeom>
        </p:spPr>
        <p:txBody>
          <a:bodyPr wrap="square">
            <a:spAutoFit/>
          </a:bodyPr>
          <a:lstStyle/>
          <a:p>
            <a:r>
              <a:rPr lang="en-GB" sz="1400" dirty="0"/>
              <a:t>https://github.com/golanlevin/ExperimentalCapture/blob/master/docs/hyperspectral.md</a:t>
            </a:r>
          </a:p>
        </p:txBody>
      </p:sp>
      <p:pic>
        <p:nvPicPr>
          <p:cNvPr id="5" name="Picture 2" descr="Using IR to detect fraud"/>
          <p:cNvPicPr>
            <a:picLocks noChangeAspect="1" noChangeArrowheads="1"/>
          </p:cNvPicPr>
          <p:nvPr/>
        </p:nvPicPr>
        <p:blipFill>
          <a:blip r:embed="rId3" cstate="print"/>
          <a:srcRect/>
          <a:stretch>
            <a:fillRect/>
          </a:stretch>
        </p:blipFill>
        <p:spPr bwMode="auto">
          <a:xfrm>
            <a:off x="3613364" y="1916832"/>
            <a:ext cx="5086904" cy="3793624"/>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ultispectral image of the sun"/>
          <p:cNvPicPr>
            <a:picLocks noChangeAspect="1" noChangeArrowheads="1"/>
          </p:cNvPicPr>
          <p:nvPr/>
        </p:nvPicPr>
        <p:blipFill>
          <a:blip r:embed="rId2" cstate="print"/>
          <a:srcRect/>
          <a:stretch>
            <a:fillRect/>
          </a:stretch>
        </p:blipFill>
        <p:spPr bwMode="auto">
          <a:xfrm>
            <a:off x="467543" y="1518413"/>
            <a:ext cx="6050677" cy="4538007"/>
          </a:xfrm>
          <a:prstGeom prst="rect">
            <a:avLst/>
          </a:prstGeom>
          <a:noFill/>
        </p:spPr>
      </p:pic>
      <p:sp>
        <p:nvSpPr>
          <p:cNvPr id="2" name="Title 1"/>
          <p:cNvSpPr>
            <a:spLocks noGrp="1"/>
          </p:cNvSpPr>
          <p:nvPr>
            <p:ph type="title"/>
          </p:nvPr>
        </p:nvSpPr>
        <p:spPr/>
        <p:txBody>
          <a:bodyPr/>
          <a:lstStyle/>
          <a:p>
            <a:r>
              <a:rPr lang="en-GB" dirty="0"/>
              <a:t>Application areas</a:t>
            </a:r>
            <a:br>
              <a:rPr lang="en-GB" dirty="0"/>
            </a:br>
            <a:r>
              <a:rPr lang="en-GB" sz="2800" dirty="0">
                <a:solidFill>
                  <a:srgbClr val="E68422"/>
                </a:solidFill>
              </a:rPr>
              <a:t>Astronomy</a:t>
            </a:r>
            <a:endParaRPr lang="en-GB" dirty="0"/>
          </a:p>
        </p:txBody>
      </p:sp>
      <p:sp>
        <p:nvSpPr>
          <p:cNvPr id="4" name="Rectangle 3"/>
          <p:cNvSpPr/>
          <p:nvPr/>
        </p:nvSpPr>
        <p:spPr>
          <a:xfrm>
            <a:off x="6551712" y="3020759"/>
            <a:ext cx="2268760" cy="1200329"/>
          </a:xfrm>
          <a:prstGeom prst="rect">
            <a:avLst/>
          </a:prstGeom>
        </p:spPr>
        <p:txBody>
          <a:bodyPr wrap="square">
            <a:spAutoFit/>
          </a:bodyPr>
          <a:lstStyle/>
          <a:p>
            <a:r>
              <a:rPr lang="en-GB" sz="1800" dirty="0"/>
              <a:t>Astronomers use multispectral imaging to understand the Sun.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Google roof tool"/>
          <p:cNvPicPr>
            <a:picLocks noChangeAspect="1" noChangeArrowheads="1"/>
          </p:cNvPicPr>
          <p:nvPr/>
        </p:nvPicPr>
        <p:blipFill>
          <a:blip r:embed="rId3" cstate="print"/>
          <a:srcRect/>
          <a:stretch>
            <a:fillRect/>
          </a:stretch>
        </p:blipFill>
        <p:spPr bwMode="auto">
          <a:xfrm>
            <a:off x="971600" y="1632952"/>
            <a:ext cx="7110657" cy="3996938"/>
          </a:xfrm>
          <a:prstGeom prst="rect">
            <a:avLst/>
          </a:prstGeom>
          <a:noFill/>
        </p:spPr>
      </p:pic>
      <p:sp>
        <p:nvSpPr>
          <p:cNvPr id="2" name="Title 1"/>
          <p:cNvSpPr>
            <a:spLocks noGrp="1"/>
          </p:cNvSpPr>
          <p:nvPr>
            <p:ph type="title"/>
          </p:nvPr>
        </p:nvSpPr>
        <p:spPr/>
        <p:txBody>
          <a:bodyPr>
            <a:normAutofit/>
          </a:bodyPr>
          <a:lstStyle/>
          <a:p>
            <a:r>
              <a:rPr lang="en-GB" dirty="0"/>
              <a:t>Application areas</a:t>
            </a:r>
            <a:br>
              <a:rPr lang="en-GB" dirty="0"/>
            </a:br>
            <a:r>
              <a:rPr lang="en-GB" sz="2800" dirty="0">
                <a:solidFill>
                  <a:srgbClr val="E68422"/>
                </a:solidFill>
              </a:rPr>
              <a:t>Environment</a:t>
            </a:r>
            <a:endParaRPr lang="en-GB" dirty="0"/>
          </a:p>
        </p:txBody>
      </p:sp>
      <p:sp>
        <p:nvSpPr>
          <p:cNvPr id="4" name="Rectangle 3"/>
          <p:cNvSpPr/>
          <p:nvPr/>
        </p:nvSpPr>
        <p:spPr>
          <a:xfrm>
            <a:off x="1547664" y="5674022"/>
            <a:ext cx="6174553" cy="923330"/>
          </a:xfrm>
          <a:prstGeom prst="rect">
            <a:avLst/>
          </a:prstGeom>
        </p:spPr>
        <p:txBody>
          <a:bodyPr wrap="square">
            <a:spAutoFit/>
          </a:bodyPr>
          <a:lstStyle/>
          <a:p>
            <a:r>
              <a:rPr lang="en-GB" sz="1800" dirty="0"/>
              <a:t>Google has recently made satellite </a:t>
            </a:r>
            <a:r>
              <a:rPr lang="en-GB" sz="1800" b="1" dirty="0"/>
              <a:t>thermal imaging </a:t>
            </a:r>
            <a:r>
              <a:rPr lang="en-GB" sz="1800" dirty="0"/>
              <a:t>of roofs available to the public, to prompt people's awareness about the heat inefficiency of their homes.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www.ayresgeospatial.com/wp-content/uploads/2014/04/Fitchburg.jpg"/>
          <p:cNvPicPr>
            <a:picLocks noChangeAspect="1" noChangeArrowheads="1"/>
          </p:cNvPicPr>
          <p:nvPr/>
        </p:nvPicPr>
        <p:blipFill>
          <a:blip r:embed="rId2" cstate="print"/>
          <a:srcRect/>
          <a:stretch>
            <a:fillRect/>
          </a:stretch>
        </p:blipFill>
        <p:spPr bwMode="auto">
          <a:xfrm>
            <a:off x="467544" y="1437662"/>
            <a:ext cx="5927058" cy="4439610"/>
          </a:xfrm>
          <a:prstGeom prst="rect">
            <a:avLst/>
          </a:prstGeom>
          <a:noFill/>
        </p:spPr>
      </p:pic>
      <p:sp>
        <p:nvSpPr>
          <p:cNvPr id="5" name="Rectangle 4"/>
          <p:cNvSpPr/>
          <p:nvPr/>
        </p:nvSpPr>
        <p:spPr>
          <a:xfrm>
            <a:off x="6479704" y="1772816"/>
            <a:ext cx="2664296" cy="2862322"/>
          </a:xfrm>
          <a:prstGeom prst="rect">
            <a:avLst/>
          </a:prstGeom>
        </p:spPr>
        <p:txBody>
          <a:bodyPr wrap="square">
            <a:spAutoFit/>
          </a:bodyPr>
          <a:lstStyle/>
          <a:p>
            <a:r>
              <a:rPr lang="en-GB" sz="1800" dirty="0"/>
              <a:t>4-band multispectral imagery. </a:t>
            </a:r>
          </a:p>
          <a:p>
            <a:endParaRPr lang="en-GB" sz="1800" dirty="0"/>
          </a:p>
          <a:p>
            <a:r>
              <a:rPr lang="en-GB" sz="1800" dirty="0"/>
              <a:t>The infrared band responds to the chlorophyll found in vegetation and allows for the identification and examination of urban tree canopies.</a:t>
            </a:r>
            <a:endParaRPr lang="pl-PL" sz="1800" dirty="0"/>
          </a:p>
        </p:txBody>
      </p:sp>
      <p:sp>
        <p:nvSpPr>
          <p:cNvPr id="2" name="Title 1"/>
          <p:cNvSpPr>
            <a:spLocks noGrp="1"/>
          </p:cNvSpPr>
          <p:nvPr>
            <p:ph type="title"/>
          </p:nvPr>
        </p:nvSpPr>
        <p:spPr/>
        <p:txBody>
          <a:bodyPr>
            <a:normAutofit/>
          </a:bodyPr>
          <a:lstStyle/>
          <a:p>
            <a:r>
              <a:rPr lang="en-GB" dirty="0"/>
              <a:t>Application areas</a:t>
            </a:r>
            <a:br>
              <a:rPr lang="en-GB" dirty="0"/>
            </a:br>
            <a:r>
              <a:rPr lang="en-GB" sz="2800" dirty="0">
                <a:solidFill>
                  <a:srgbClr val="E68422"/>
                </a:solidFill>
              </a:rPr>
              <a:t>Environment</a:t>
            </a:r>
            <a:endParaRPr lang="en-GB" dirty="0"/>
          </a:p>
        </p:txBody>
      </p:sp>
      <p:sp>
        <p:nvSpPr>
          <p:cNvPr id="3" name="Rectangle 2"/>
          <p:cNvSpPr/>
          <p:nvPr/>
        </p:nvSpPr>
        <p:spPr>
          <a:xfrm>
            <a:off x="395536" y="6361583"/>
            <a:ext cx="8352928" cy="307777"/>
          </a:xfrm>
          <a:prstGeom prst="rect">
            <a:avLst/>
          </a:prstGeom>
        </p:spPr>
        <p:txBody>
          <a:bodyPr wrap="square">
            <a:spAutoFit/>
          </a:bodyPr>
          <a:lstStyle/>
          <a:p>
            <a:r>
              <a:rPr lang="en-GB" sz="1400" dirty="0"/>
              <a:t>http://www.ayresgeospatial.com/2014/04/18/geospatial-solutions-for-urban-forest-management/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cdn-standard.discourse.org/uploads/tomnod/original/2X/3/363e9a857a4c089789f7d2217c07586cc291d753.jpg"/>
          <p:cNvPicPr>
            <a:picLocks noChangeAspect="1" noChangeArrowheads="1"/>
          </p:cNvPicPr>
          <p:nvPr/>
        </p:nvPicPr>
        <p:blipFill>
          <a:blip r:embed="rId2" cstate="print"/>
          <a:srcRect/>
          <a:stretch>
            <a:fillRect/>
          </a:stretch>
        </p:blipFill>
        <p:spPr bwMode="auto">
          <a:xfrm>
            <a:off x="1475656" y="1448044"/>
            <a:ext cx="5903218" cy="3323967"/>
          </a:xfrm>
          <a:prstGeom prst="rect">
            <a:avLst/>
          </a:prstGeom>
          <a:noFill/>
        </p:spPr>
      </p:pic>
      <p:sp>
        <p:nvSpPr>
          <p:cNvPr id="3" name="Rectangle 2"/>
          <p:cNvSpPr/>
          <p:nvPr/>
        </p:nvSpPr>
        <p:spPr>
          <a:xfrm>
            <a:off x="827584" y="4772011"/>
            <a:ext cx="7704856" cy="1938992"/>
          </a:xfrm>
          <a:prstGeom prst="rect">
            <a:avLst/>
          </a:prstGeom>
        </p:spPr>
        <p:txBody>
          <a:bodyPr wrap="square">
            <a:spAutoFit/>
          </a:bodyPr>
          <a:lstStyle/>
          <a:p>
            <a:r>
              <a:rPr lang="en-GB" sz="2000" dirty="0"/>
              <a:t>The spectrometer works in conjunction with a laser that fans out beneath the aircraft, creating a 3-D image of the forest below.</a:t>
            </a:r>
          </a:p>
          <a:p>
            <a:r>
              <a:rPr lang="en-GB" sz="2000" dirty="0"/>
              <a:t>By marrying the data from the spectrometer and the laser, topographic images created show the condition of the forest. Healthy trees are blue, and drought-stressed trees run from mild (yellow) to severe (red).</a:t>
            </a:r>
          </a:p>
        </p:txBody>
      </p:sp>
      <p:sp>
        <p:nvSpPr>
          <p:cNvPr id="2" name="Title 1"/>
          <p:cNvSpPr>
            <a:spLocks noGrp="1"/>
          </p:cNvSpPr>
          <p:nvPr>
            <p:ph type="title"/>
          </p:nvPr>
        </p:nvSpPr>
        <p:spPr/>
        <p:txBody>
          <a:bodyPr>
            <a:normAutofit/>
          </a:bodyPr>
          <a:lstStyle/>
          <a:p>
            <a:r>
              <a:rPr lang="en-GB" dirty="0"/>
              <a:t>Application areas</a:t>
            </a:r>
            <a:br>
              <a:rPr lang="en-GB" dirty="0"/>
            </a:br>
            <a:r>
              <a:rPr lang="en-GB" sz="2800" dirty="0">
                <a:solidFill>
                  <a:srgbClr val="E68422"/>
                </a:solidFill>
              </a:rPr>
              <a:t>Environment</a:t>
            </a:r>
            <a:endParaRPr lang="en-GB"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srcRect/>
          <a:stretch>
            <a:fillRect/>
          </a:stretch>
        </p:blipFill>
        <p:spPr bwMode="auto">
          <a:xfrm>
            <a:off x="416551" y="1888766"/>
            <a:ext cx="6099665" cy="3700474"/>
          </a:xfrm>
          <a:prstGeom prst="rect">
            <a:avLst/>
          </a:prstGeom>
          <a:noFill/>
          <a:ln w="9525">
            <a:noFill/>
            <a:miter lim="800000"/>
            <a:headEnd/>
            <a:tailEnd/>
          </a:ln>
          <a:effectLst/>
        </p:spPr>
      </p:pic>
      <p:sp>
        <p:nvSpPr>
          <p:cNvPr id="3" name="Title 2"/>
          <p:cNvSpPr>
            <a:spLocks noGrp="1"/>
          </p:cNvSpPr>
          <p:nvPr>
            <p:ph type="title"/>
          </p:nvPr>
        </p:nvSpPr>
        <p:spPr/>
        <p:txBody>
          <a:bodyPr/>
          <a:lstStyle/>
          <a:p>
            <a:r>
              <a:rPr lang="en-GB" dirty="0"/>
              <a:t>Application areas</a:t>
            </a:r>
            <a:br>
              <a:rPr lang="en-GB" dirty="0"/>
            </a:br>
            <a:r>
              <a:rPr lang="en-GB" sz="2800" dirty="0">
                <a:solidFill>
                  <a:srgbClr val="E68422"/>
                </a:solidFill>
              </a:rPr>
              <a:t>Agriculture</a:t>
            </a:r>
            <a:endParaRPr lang="en-GB" dirty="0"/>
          </a:p>
        </p:txBody>
      </p:sp>
      <p:sp>
        <p:nvSpPr>
          <p:cNvPr id="2" name="Rectangle 1"/>
          <p:cNvSpPr/>
          <p:nvPr/>
        </p:nvSpPr>
        <p:spPr>
          <a:xfrm>
            <a:off x="6516216" y="2111810"/>
            <a:ext cx="2452285" cy="2862322"/>
          </a:xfrm>
          <a:prstGeom prst="rect">
            <a:avLst/>
          </a:prstGeom>
        </p:spPr>
        <p:txBody>
          <a:bodyPr wrap="square">
            <a:spAutoFit/>
          </a:bodyPr>
          <a:lstStyle/>
          <a:p>
            <a:r>
              <a:rPr lang="en-GB" sz="2000" dirty="0"/>
              <a:t>Hyperspectral and chlorophyll fluorescence Imaging for early detection of plant diseases, with Special Reference to Fusarium spec. Infections on Wheat</a:t>
            </a:r>
            <a:endParaRPr lang="pl-PL" sz="2000" dirty="0"/>
          </a:p>
        </p:txBody>
      </p:sp>
      <p:sp>
        <p:nvSpPr>
          <p:cNvPr id="4" name="Rectangle 3"/>
          <p:cNvSpPr/>
          <p:nvPr/>
        </p:nvSpPr>
        <p:spPr>
          <a:xfrm>
            <a:off x="1180383" y="6258798"/>
            <a:ext cx="4572000" cy="338554"/>
          </a:xfrm>
          <a:prstGeom prst="rect">
            <a:avLst/>
          </a:prstGeom>
        </p:spPr>
        <p:txBody>
          <a:bodyPr>
            <a:spAutoFit/>
          </a:bodyPr>
          <a:lstStyle/>
          <a:p>
            <a:r>
              <a:rPr lang="en-GB" sz="1600" dirty="0"/>
              <a:t>http://www.mdpi.com/2077-0472/4/1/32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bees see the world</a:t>
            </a:r>
          </a:p>
        </p:txBody>
      </p:sp>
      <p:sp>
        <p:nvSpPr>
          <p:cNvPr id="4" name="Rectangle 3"/>
          <p:cNvSpPr/>
          <p:nvPr/>
        </p:nvSpPr>
        <p:spPr>
          <a:xfrm>
            <a:off x="688504" y="6193890"/>
            <a:ext cx="7915944" cy="307777"/>
          </a:xfrm>
          <a:prstGeom prst="rect">
            <a:avLst/>
          </a:prstGeom>
        </p:spPr>
        <p:txBody>
          <a:bodyPr wrap="square">
            <a:spAutoFit/>
          </a:bodyPr>
          <a:lstStyle/>
          <a:p>
            <a:r>
              <a:rPr lang="en-GB" sz="1400" dirty="0"/>
              <a:t>https://www.visualnews.com/2013/04/08/hidden-patterns-how-a-bee-sees-the-world-of-flowers/</a:t>
            </a:r>
          </a:p>
        </p:txBody>
      </p:sp>
      <p:sp>
        <p:nvSpPr>
          <p:cNvPr id="6" name="Rectangle 5"/>
          <p:cNvSpPr/>
          <p:nvPr/>
        </p:nvSpPr>
        <p:spPr>
          <a:xfrm>
            <a:off x="755576" y="2114854"/>
            <a:ext cx="7128792" cy="2554545"/>
          </a:xfrm>
          <a:prstGeom prst="rect">
            <a:avLst/>
          </a:prstGeom>
        </p:spPr>
        <p:txBody>
          <a:bodyPr wrap="square">
            <a:spAutoFit/>
          </a:bodyPr>
          <a:lstStyle/>
          <a:p>
            <a:r>
              <a:rPr lang="en-GB" sz="1600" dirty="0"/>
              <a:t>In the vast electromagnetic spectrum of wavelengths (extending from below the long wavelengths used for radio, to the short wavelengths of gamma radiation) we humans see only a miniscule fraction that we call visible light. This small sliver, spanning the distance between violet and red is the way we perceive the world around us with our eyes. However bees and other insects have a different view of the world. Their whole range of light is shifted further towards the violet end of the spectrum and further from the red. This means that, while they can’t perceive red, they see colours we simply cannot see – what we call ultra-violet. This also means is that bees see a world literally hidden before our eyes.</a:t>
            </a:r>
          </a:p>
        </p:txBody>
      </p:sp>
      <p:pic>
        <p:nvPicPr>
          <p:cNvPr id="75778" name="Picture 2" descr="Dr Klaus Schmitt Bee Vision Flower Photography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24" y="2114854"/>
            <a:ext cx="3960440" cy="2970330"/>
          </a:xfrm>
          <a:prstGeom prst="rect">
            <a:avLst/>
          </a:prstGeom>
          <a:noFill/>
          <a:extLst>
            <a:ext uri="{909E8E84-426E-40DD-AFC4-6F175D3DCCD1}">
              <a14:hiddenFill xmlns:a14="http://schemas.microsoft.com/office/drawing/2010/main">
                <a:solidFill>
                  <a:srgbClr val="FFFFFF"/>
                </a:solidFill>
              </a14:hiddenFill>
            </a:ext>
          </a:extLst>
        </p:spPr>
      </p:pic>
      <p:pic>
        <p:nvPicPr>
          <p:cNvPr id="75780" name="Picture 4" descr="Dr Klaus Schmitt Bee Vision Flower Photography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2114854"/>
            <a:ext cx="3960440" cy="29703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221481" y="5134718"/>
            <a:ext cx="1739579" cy="707886"/>
          </a:xfrm>
          <a:prstGeom prst="rect">
            <a:avLst/>
          </a:prstGeom>
          <a:noFill/>
        </p:spPr>
        <p:txBody>
          <a:bodyPr wrap="none" rtlCol="0">
            <a:spAutoFit/>
          </a:bodyPr>
          <a:lstStyle/>
          <a:p>
            <a:pPr algn="ctr"/>
            <a:r>
              <a:rPr lang="en-GB" sz="2000" dirty="0"/>
              <a:t>Human vision</a:t>
            </a:r>
          </a:p>
          <a:p>
            <a:pPr algn="ctr"/>
            <a:r>
              <a:rPr lang="en-GB" sz="2000" dirty="0"/>
              <a:t>(RGB)</a:t>
            </a:r>
          </a:p>
        </p:txBody>
      </p:sp>
      <p:sp>
        <p:nvSpPr>
          <p:cNvPr id="10" name="TextBox 9"/>
          <p:cNvSpPr txBox="1"/>
          <p:nvPr/>
        </p:nvSpPr>
        <p:spPr>
          <a:xfrm>
            <a:off x="5121300" y="5134718"/>
            <a:ext cx="2592288" cy="707886"/>
          </a:xfrm>
          <a:prstGeom prst="rect">
            <a:avLst/>
          </a:prstGeom>
          <a:noFill/>
        </p:spPr>
        <p:txBody>
          <a:bodyPr wrap="square" rtlCol="0">
            <a:spAutoFit/>
          </a:bodyPr>
          <a:lstStyle/>
          <a:p>
            <a:pPr algn="ctr"/>
            <a:r>
              <a:rPr lang="en-GB" sz="2000" dirty="0"/>
              <a:t>Simulated bee vision</a:t>
            </a:r>
          </a:p>
          <a:p>
            <a:pPr algn="ctr"/>
            <a:r>
              <a:rPr lang="en-GB" sz="2000" dirty="0"/>
              <a:t>(GB+UV)</a:t>
            </a:r>
          </a:p>
        </p:txBody>
      </p:sp>
    </p:spTree>
    <p:extLst>
      <p:ext uri="{BB962C8B-B14F-4D97-AF65-F5344CB8AC3E}">
        <p14:creationId xmlns:p14="http://schemas.microsoft.com/office/powerpoint/2010/main" val="561428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static.caigou.com.cn/upload/2016/08/11/20160811121056335.jpg"/>
          <p:cNvPicPr>
            <a:picLocks noChangeAspect="1" noChangeArrowheads="1"/>
          </p:cNvPicPr>
          <p:nvPr/>
        </p:nvPicPr>
        <p:blipFill>
          <a:blip r:embed="rId2" cstate="print"/>
          <a:srcRect/>
          <a:stretch>
            <a:fillRect/>
          </a:stretch>
        </p:blipFill>
        <p:spPr bwMode="auto">
          <a:xfrm>
            <a:off x="515054" y="2289982"/>
            <a:ext cx="8017386" cy="3011226"/>
          </a:xfrm>
          <a:prstGeom prst="rect">
            <a:avLst/>
          </a:prstGeom>
          <a:noFill/>
        </p:spPr>
      </p:pic>
      <p:sp>
        <p:nvSpPr>
          <p:cNvPr id="2" name="Title 1"/>
          <p:cNvSpPr>
            <a:spLocks noGrp="1"/>
          </p:cNvSpPr>
          <p:nvPr>
            <p:ph type="title"/>
          </p:nvPr>
        </p:nvSpPr>
        <p:spPr/>
        <p:txBody>
          <a:bodyPr/>
          <a:lstStyle/>
          <a:p>
            <a:r>
              <a:rPr lang="en-GB" dirty="0"/>
              <a:t>Application areas</a:t>
            </a:r>
            <a:br>
              <a:rPr lang="en-GB" dirty="0"/>
            </a:br>
            <a:r>
              <a:rPr lang="en-GB" sz="2800" dirty="0">
                <a:solidFill>
                  <a:srgbClr val="E68422"/>
                </a:solidFill>
              </a:rPr>
              <a:t>Agriculture</a:t>
            </a:r>
            <a:endParaRPr lang="en-GB" dirty="0"/>
          </a:p>
        </p:txBody>
      </p:sp>
      <p:sp>
        <p:nvSpPr>
          <p:cNvPr id="3" name="TextBox 2"/>
          <p:cNvSpPr txBox="1"/>
          <p:nvPr/>
        </p:nvSpPr>
        <p:spPr>
          <a:xfrm>
            <a:off x="611560" y="5805264"/>
            <a:ext cx="7797519" cy="400110"/>
          </a:xfrm>
          <a:prstGeom prst="rect">
            <a:avLst/>
          </a:prstGeom>
          <a:noFill/>
        </p:spPr>
        <p:txBody>
          <a:bodyPr wrap="none" rtlCol="0">
            <a:spAutoFit/>
          </a:bodyPr>
          <a:lstStyle/>
          <a:p>
            <a:r>
              <a:rPr lang="en-GB" sz="2000" dirty="0"/>
              <a:t>Healthy and damaged fruit areas show different reflectance spectra.</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698" name="Picture 2" descr="Image result for thermal imaging"/>
          <p:cNvPicPr>
            <a:picLocks noChangeAspect="1" noChangeArrowheads="1"/>
          </p:cNvPicPr>
          <p:nvPr/>
        </p:nvPicPr>
        <p:blipFill>
          <a:blip r:embed="rId2" cstate="print"/>
          <a:srcRect/>
          <a:stretch>
            <a:fillRect/>
          </a:stretch>
        </p:blipFill>
        <p:spPr bwMode="auto">
          <a:xfrm>
            <a:off x="1571604" y="928670"/>
            <a:ext cx="4029075" cy="3743325"/>
          </a:xfrm>
          <a:prstGeom prst="rect">
            <a:avLst/>
          </a:prstGeom>
          <a:noFill/>
        </p:spPr>
      </p:pic>
      <p:pic>
        <p:nvPicPr>
          <p:cNvPr id="29700" name="Picture 4" descr="Image result for thermal imaging"/>
          <p:cNvPicPr>
            <a:picLocks noChangeAspect="1" noChangeArrowheads="1"/>
          </p:cNvPicPr>
          <p:nvPr/>
        </p:nvPicPr>
        <p:blipFill>
          <a:blip r:embed="rId3" cstate="print"/>
          <a:srcRect/>
          <a:stretch>
            <a:fillRect/>
          </a:stretch>
        </p:blipFill>
        <p:spPr bwMode="auto">
          <a:xfrm>
            <a:off x="4752947" y="2348880"/>
            <a:ext cx="4181475" cy="3743325"/>
          </a:xfrm>
          <a:prstGeom prst="rect">
            <a:avLst/>
          </a:prstGeom>
          <a:noFill/>
        </p:spPr>
      </p:pic>
      <p:sp>
        <p:nvSpPr>
          <p:cNvPr id="2" name="Title 1"/>
          <p:cNvSpPr>
            <a:spLocks noGrp="1"/>
          </p:cNvSpPr>
          <p:nvPr>
            <p:ph type="title"/>
          </p:nvPr>
        </p:nvSpPr>
        <p:spPr/>
        <p:txBody>
          <a:bodyPr/>
          <a:lstStyle/>
          <a:p>
            <a:r>
              <a:rPr lang="en-GB" dirty="0"/>
              <a:t>Application areas</a:t>
            </a:r>
            <a:br>
              <a:rPr lang="en-GB" dirty="0"/>
            </a:br>
            <a:r>
              <a:rPr lang="en-GB" sz="2800" dirty="0">
                <a:solidFill>
                  <a:srgbClr val="E68422"/>
                </a:solidFill>
              </a:rPr>
              <a:t>Thermal imaging</a:t>
            </a:r>
            <a:endParaRPr lang="en-GB"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https://image.slidesharecdn.com/digitalinfraredthermalimaging-110205152642-phpapp02/95/digital-infrared-thermal-imaging-53-728.jpg?cb=1296919664"/>
          <p:cNvPicPr>
            <a:picLocks noChangeAspect="1" noChangeArrowheads="1"/>
          </p:cNvPicPr>
          <p:nvPr/>
        </p:nvPicPr>
        <p:blipFill>
          <a:blip r:embed="rId2" cstate="print"/>
          <a:srcRect/>
          <a:stretch>
            <a:fillRect/>
          </a:stretch>
        </p:blipFill>
        <p:spPr bwMode="auto">
          <a:xfrm>
            <a:off x="395536" y="1670762"/>
            <a:ext cx="6230496" cy="4672873"/>
          </a:xfrm>
          <a:prstGeom prst="rect">
            <a:avLst/>
          </a:prstGeom>
          <a:noFill/>
        </p:spPr>
      </p:pic>
      <p:sp>
        <p:nvSpPr>
          <p:cNvPr id="2" name="Title 1"/>
          <p:cNvSpPr>
            <a:spLocks noGrp="1"/>
          </p:cNvSpPr>
          <p:nvPr>
            <p:ph type="title"/>
          </p:nvPr>
        </p:nvSpPr>
        <p:spPr/>
        <p:txBody>
          <a:bodyPr>
            <a:normAutofit/>
          </a:bodyPr>
          <a:lstStyle/>
          <a:p>
            <a:r>
              <a:rPr lang="en-GB" dirty="0"/>
              <a:t>Application areas</a:t>
            </a:r>
            <a:br>
              <a:rPr lang="en-GB" dirty="0"/>
            </a:br>
            <a:r>
              <a:rPr lang="en-GB" sz="2800" dirty="0">
                <a:solidFill>
                  <a:srgbClr val="E68422"/>
                </a:solidFill>
              </a:rPr>
              <a:t>Medicine</a:t>
            </a:r>
            <a:endParaRPr lang="en-GB" dirty="0"/>
          </a:p>
        </p:txBody>
      </p:sp>
      <p:sp>
        <p:nvSpPr>
          <p:cNvPr id="3" name="TextBox 2"/>
          <p:cNvSpPr txBox="1"/>
          <p:nvPr/>
        </p:nvSpPr>
        <p:spPr>
          <a:xfrm>
            <a:off x="6732240" y="3807143"/>
            <a:ext cx="2095445" cy="400110"/>
          </a:xfrm>
          <a:prstGeom prst="rect">
            <a:avLst/>
          </a:prstGeom>
          <a:noFill/>
        </p:spPr>
        <p:txBody>
          <a:bodyPr wrap="none" rtlCol="0">
            <a:spAutoFit/>
          </a:bodyPr>
          <a:lstStyle/>
          <a:p>
            <a:r>
              <a:rPr lang="en-GB" sz="2000" dirty="0"/>
              <a:t>Thermal imaging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biomedicaloptics.spiedigitallibrary.org/data/journals/biomedo/25400/jbo_18_6_061204_f001.png"/>
          <p:cNvPicPr>
            <a:picLocks noChangeAspect="1" noChangeArrowheads="1"/>
          </p:cNvPicPr>
          <p:nvPr/>
        </p:nvPicPr>
        <p:blipFill>
          <a:blip r:embed="rId2" cstate="print"/>
          <a:srcRect/>
          <a:stretch>
            <a:fillRect/>
          </a:stretch>
        </p:blipFill>
        <p:spPr bwMode="auto">
          <a:xfrm>
            <a:off x="1043608" y="1916832"/>
            <a:ext cx="7062580" cy="2643181"/>
          </a:xfrm>
          <a:prstGeom prst="rect">
            <a:avLst/>
          </a:prstGeom>
          <a:noFill/>
        </p:spPr>
      </p:pic>
      <p:sp>
        <p:nvSpPr>
          <p:cNvPr id="3" name="TextBox 2"/>
          <p:cNvSpPr txBox="1"/>
          <p:nvPr/>
        </p:nvSpPr>
        <p:spPr>
          <a:xfrm>
            <a:off x="1785918" y="5143512"/>
            <a:ext cx="4823756" cy="461665"/>
          </a:xfrm>
          <a:prstGeom prst="rect">
            <a:avLst/>
          </a:prstGeom>
          <a:noFill/>
        </p:spPr>
        <p:txBody>
          <a:bodyPr wrap="none" rtlCol="0">
            <a:spAutoFit/>
          </a:bodyPr>
          <a:lstStyle/>
          <a:p>
            <a:r>
              <a:rPr lang="en-GB" dirty="0"/>
              <a:t>Thermal imaging of the skin burns</a:t>
            </a:r>
            <a:endParaRPr lang="pl-PL" dirty="0"/>
          </a:p>
        </p:txBody>
      </p:sp>
      <p:sp>
        <p:nvSpPr>
          <p:cNvPr id="2" name="Title 1"/>
          <p:cNvSpPr>
            <a:spLocks noGrp="1"/>
          </p:cNvSpPr>
          <p:nvPr>
            <p:ph type="title"/>
          </p:nvPr>
        </p:nvSpPr>
        <p:spPr/>
        <p:txBody>
          <a:bodyPr/>
          <a:lstStyle/>
          <a:p>
            <a:r>
              <a:rPr lang="en-GB" dirty="0"/>
              <a:t>Application areas</a:t>
            </a:r>
            <a:br>
              <a:rPr lang="en-GB" dirty="0"/>
            </a:br>
            <a:r>
              <a:rPr lang="en-GB" sz="2800" dirty="0">
                <a:solidFill>
                  <a:srgbClr val="E68422"/>
                </a:solidFill>
              </a:rPr>
              <a:t>Medicine</a:t>
            </a:r>
            <a:endParaRPr lang="en-GB"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VideometerLab – Schematic Vision"/>
          <p:cNvPicPr>
            <a:picLocks noChangeAspect="1" noChangeArrowheads="1"/>
          </p:cNvPicPr>
          <p:nvPr/>
        </p:nvPicPr>
        <p:blipFill>
          <a:blip r:embed="rId2" cstate="print"/>
          <a:srcRect/>
          <a:stretch>
            <a:fillRect/>
          </a:stretch>
        </p:blipFill>
        <p:spPr bwMode="auto">
          <a:xfrm>
            <a:off x="683568" y="1844824"/>
            <a:ext cx="2476475" cy="2683866"/>
          </a:xfrm>
          <a:prstGeom prst="rect">
            <a:avLst/>
          </a:prstGeom>
          <a:noFill/>
        </p:spPr>
      </p:pic>
      <p:pic>
        <p:nvPicPr>
          <p:cNvPr id="20484" name="Picture 4" descr="Fusarium Detection"/>
          <p:cNvPicPr>
            <a:picLocks noChangeAspect="1" noChangeArrowheads="1"/>
          </p:cNvPicPr>
          <p:nvPr/>
        </p:nvPicPr>
        <p:blipFill>
          <a:blip r:embed="rId3" cstate="print"/>
          <a:srcRect/>
          <a:stretch>
            <a:fillRect/>
          </a:stretch>
        </p:blipFill>
        <p:spPr bwMode="auto">
          <a:xfrm>
            <a:off x="4500839" y="1412776"/>
            <a:ext cx="4191000" cy="2095501"/>
          </a:xfrm>
          <a:prstGeom prst="rect">
            <a:avLst/>
          </a:prstGeom>
          <a:noFill/>
        </p:spPr>
      </p:pic>
      <p:sp>
        <p:nvSpPr>
          <p:cNvPr id="4" name="TextBox 3"/>
          <p:cNvSpPr txBox="1"/>
          <p:nvPr/>
        </p:nvSpPr>
        <p:spPr>
          <a:xfrm>
            <a:off x="5361515" y="3417671"/>
            <a:ext cx="2146742" cy="369332"/>
          </a:xfrm>
          <a:prstGeom prst="rect">
            <a:avLst/>
          </a:prstGeom>
          <a:noFill/>
        </p:spPr>
        <p:txBody>
          <a:bodyPr wrap="none" rtlCol="0">
            <a:spAutoFit/>
          </a:bodyPr>
          <a:lstStyle/>
          <a:p>
            <a:r>
              <a:rPr lang="en-GB" sz="1800" dirty="0" err="1"/>
              <a:t>Fusarium</a:t>
            </a:r>
            <a:r>
              <a:rPr lang="en-GB" sz="1800" dirty="0"/>
              <a:t> detection</a:t>
            </a:r>
            <a:endParaRPr lang="pl-PL" sz="1800" dirty="0"/>
          </a:p>
        </p:txBody>
      </p:sp>
      <p:pic>
        <p:nvPicPr>
          <p:cNvPr id="20486" name="Picture 6" descr="Out of range tablet identification"/>
          <p:cNvPicPr>
            <a:picLocks noChangeAspect="1" noChangeArrowheads="1"/>
          </p:cNvPicPr>
          <p:nvPr/>
        </p:nvPicPr>
        <p:blipFill>
          <a:blip r:embed="rId4" cstate="print"/>
          <a:srcRect/>
          <a:stretch>
            <a:fillRect/>
          </a:stretch>
        </p:blipFill>
        <p:spPr bwMode="auto">
          <a:xfrm>
            <a:off x="4500839" y="3850859"/>
            <a:ext cx="4191000" cy="2085976"/>
          </a:xfrm>
          <a:prstGeom prst="rect">
            <a:avLst/>
          </a:prstGeom>
          <a:noFill/>
        </p:spPr>
      </p:pic>
      <p:sp>
        <p:nvSpPr>
          <p:cNvPr id="6" name="Rectangle 5"/>
          <p:cNvSpPr/>
          <p:nvPr/>
        </p:nvSpPr>
        <p:spPr>
          <a:xfrm>
            <a:off x="5019431" y="5877272"/>
            <a:ext cx="3441968" cy="369332"/>
          </a:xfrm>
          <a:prstGeom prst="rect">
            <a:avLst/>
          </a:prstGeom>
        </p:spPr>
        <p:txBody>
          <a:bodyPr wrap="none">
            <a:spAutoFit/>
          </a:bodyPr>
          <a:lstStyle/>
          <a:p>
            <a:r>
              <a:rPr lang="en-GB" sz="1800" dirty="0"/>
              <a:t>Out of range tablet identification</a:t>
            </a:r>
            <a:endParaRPr lang="pl-PL" sz="1800" dirty="0"/>
          </a:p>
        </p:txBody>
      </p:sp>
      <p:sp>
        <p:nvSpPr>
          <p:cNvPr id="7" name="Rectangle 6"/>
          <p:cNvSpPr/>
          <p:nvPr/>
        </p:nvSpPr>
        <p:spPr>
          <a:xfrm>
            <a:off x="611561" y="4356393"/>
            <a:ext cx="3024335" cy="584775"/>
          </a:xfrm>
          <a:prstGeom prst="rect">
            <a:avLst/>
          </a:prstGeom>
        </p:spPr>
        <p:txBody>
          <a:bodyPr wrap="square">
            <a:spAutoFit/>
          </a:bodyPr>
          <a:lstStyle/>
          <a:p>
            <a:pPr algn="ctr"/>
            <a:r>
              <a:rPr lang="pl-PL" sz="1600" b="1" dirty="0"/>
              <a:t>VideometerLab Multispectral Imaging System</a:t>
            </a:r>
          </a:p>
        </p:txBody>
      </p:sp>
      <p:sp>
        <p:nvSpPr>
          <p:cNvPr id="2" name="Title 1"/>
          <p:cNvSpPr>
            <a:spLocks noGrp="1"/>
          </p:cNvSpPr>
          <p:nvPr>
            <p:ph type="title"/>
          </p:nvPr>
        </p:nvSpPr>
        <p:spPr/>
        <p:txBody>
          <a:bodyPr/>
          <a:lstStyle/>
          <a:p>
            <a:r>
              <a:rPr lang="en-GB" dirty="0"/>
              <a:t>Application areas</a:t>
            </a:r>
            <a:br>
              <a:rPr lang="en-GB" dirty="0"/>
            </a:br>
            <a:r>
              <a:rPr lang="en-GB" sz="2800" dirty="0">
                <a:solidFill>
                  <a:srgbClr val="E68422"/>
                </a:solidFill>
              </a:rPr>
              <a:t>Quality control</a:t>
            </a:r>
            <a:endParaRPr lang="en-GB" dirty="0"/>
          </a:p>
        </p:txBody>
      </p:sp>
      <p:sp>
        <p:nvSpPr>
          <p:cNvPr id="3" name="Rectangle 2"/>
          <p:cNvSpPr/>
          <p:nvPr/>
        </p:nvSpPr>
        <p:spPr>
          <a:xfrm>
            <a:off x="1796845" y="6330806"/>
            <a:ext cx="7129340" cy="338554"/>
          </a:xfrm>
          <a:prstGeom prst="rect">
            <a:avLst/>
          </a:prstGeom>
        </p:spPr>
        <p:txBody>
          <a:bodyPr wrap="square">
            <a:spAutoFit/>
          </a:bodyPr>
          <a:lstStyle/>
          <a:p>
            <a:r>
              <a:rPr lang="en-GB" sz="1600" dirty="0"/>
              <a:t>http://analytik.co.uk/product/multispectral-imaging-videometerlab-analyser/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rotWithShape="1">
          <a:blip r:embed="rId2" cstate="print"/>
          <a:srcRect t="5057" b="5745"/>
          <a:stretch/>
        </p:blipFill>
        <p:spPr bwMode="auto">
          <a:xfrm>
            <a:off x="539552" y="1473200"/>
            <a:ext cx="5639765" cy="4620096"/>
          </a:xfrm>
          <a:prstGeom prst="rect">
            <a:avLst/>
          </a:prstGeom>
          <a:noFill/>
          <a:ln w="9525">
            <a:noFill/>
            <a:miter lim="800000"/>
            <a:headEnd/>
            <a:tailEnd/>
          </a:ln>
          <a:effectLst/>
        </p:spPr>
      </p:pic>
      <p:sp>
        <p:nvSpPr>
          <p:cNvPr id="2" name="Title 1"/>
          <p:cNvSpPr>
            <a:spLocks noGrp="1"/>
          </p:cNvSpPr>
          <p:nvPr>
            <p:ph type="title"/>
          </p:nvPr>
        </p:nvSpPr>
        <p:spPr/>
        <p:txBody>
          <a:bodyPr>
            <a:normAutofit/>
          </a:bodyPr>
          <a:lstStyle/>
          <a:p>
            <a:r>
              <a:rPr lang="en-GB" dirty="0"/>
              <a:t>Application areas</a:t>
            </a:r>
            <a:br>
              <a:rPr lang="en-GB" dirty="0"/>
            </a:br>
            <a:r>
              <a:rPr lang="en-GB" sz="2800" dirty="0">
                <a:solidFill>
                  <a:srgbClr val="E68422"/>
                </a:solidFill>
              </a:rPr>
              <a:t>Security</a:t>
            </a:r>
            <a:endParaRPr lang="en-GB" dirty="0"/>
          </a:p>
        </p:txBody>
      </p:sp>
      <p:sp>
        <p:nvSpPr>
          <p:cNvPr id="3" name="TextBox 2"/>
          <p:cNvSpPr txBox="1"/>
          <p:nvPr/>
        </p:nvSpPr>
        <p:spPr>
          <a:xfrm>
            <a:off x="6472609" y="2924944"/>
            <a:ext cx="2489795" cy="707886"/>
          </a:xfrm>
          <a:prstGeom prst="rect">
            <a:avLst/>
          </a:prstGeom>
          <a:noFill/>
        </p:spPr>
        <p:txBody>
          <a:bodyPr wrap="square" rtlCol="0">
            <a:spAutoFit/>
          </a:bodyPr>
          <a:lstStyle/>
          <a:p>
            <a:r>
              <a:rPr lang="en-GB" sz="2000" dirty="0" err="1"/>
              <a:t>Millimeter</a:t>
            </a:r>
            <a:r>
              <a:rPr lang="en-GB" sz="2000" dirty="0"/>
              <a:t> wave and Terahertz imaging</a:t>
            </a:r>
          </a:p>
        </p:txBody>
      </p:sp>
      <p:sp>
        <p:nvSpPr>
          <p:cNvPr id="4" name="Rectangle 3"/>
          <p:cNvSpPr/>
          <p:nvPr/>
        </p:nvSpPr>
        <p:spPr>
          <a:xfrm>
            <a:off x="683568" y="6361583"/>
            <a:ext cx="8136904" cy="307777"/>
          </a:xfrm>
          <a:prstGeom prst="rect">
            <a:avLst/>
          </a:prstGeom>
        </p:spPr>
        <p:txBody>
          <a:bodyPr wrap="square">
            <a:spAutoFit/>
          </a:bodyPr>
          <a:lstStyle/>
          <a:p>
            <a:r>
              <a:rPr lang="en-GB" sz="1400" dirty="0"/>
              <a:t>https://github.com/golanlevin/ExperimentalCapture/blob/master/docs/hyperspectral.md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sz="2900" dirty="0"/>
              <a:t>Research at Birmingham</a:t>
            </a:r>
            <a:br>
              <a:rPr lang="en-GB" altLang="en-US" sz="2900" dirty="0"/>
            </a:br>
            <a:r>
              <a:rPr lang="en-GB" altLang="en-US" sz="2400" dirty="0">
                <a:solidFill>
                  <a:srgbClr val="E68422"/>
                </a:solidFill>
              </a:rPr>
              <a:t>Multispectral imaging for medical diagnosis</a:t>
            </a:r>
            <a:endParaRPr lang="en-GB" dirty="0"/>
          </a:p>
        </p:txBody>
      </p:sp>
    </p:spTree>
    <p:extLst>
      <p:ext uri="{BB962C8B-B14F-4D97-AF65-F5344CB8AC3E}">
        <p14:creationId xmlns:p14="http://schemas.microsoft.com/office/powerpoint/2010/main" val="28258203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normAutofit/>
          </a:bodyPr>
          <a:lstStyle/>
          <a:p>
            <a:r>
              <a:rPr lang="en-GB" altLang="en-US" dirty="0"/>
              <a:t>Research at Birmingham</a:t>
            </a:r>
            <a:br>
              <a:rPr lang="en-GB" altLang="en-US" sz="2900" dirty="0"/>
            </a:br>
            <a:r>
              <a:rPr lang="en-GB" altLang="en-US" sz="2800" dirty="0">
                <a:solidFill>
                  <a:srgbClr val="E68422"/>
                </a:solidFill>
              </a:rPr>
              <a:t>Early diagnosis of skin cancer</a:t>
            </a:r>
            <a:endParaRPr lang="en-US" altLang="en-US" sz="3600" dirty="0"/>
          </a:p>
        </p:txBody>
      </p:sp>
      <p:pic>
        <p:nvPicPr>
          <p:cNvPr id="102403" name="Picture 3" descr="1492461_blood"/>
          <p:cNvPicPr>
            <a:picLocks noChangeAspect="1" noChangeArrowheads="1"/>
          </p:cNvPicPr>
          <p:nvPr/>
        </p:nvPicPr>
        <p:blipFill>
          <a:blip r:embed="rId3" cstate="print">
            <a:extLst>
              <a:ext uri="{28A0092B-C50C-407E-A947-70E740481C1C}">
                <a14:useLocalDpi xmlns:a14="http://schemas.microsoft.com/office/drawing/2010/main" val="0"/>
              </a:ext>
            </a:extLst>
          </a:blip>
          <a:srcRect l="14764" r="14764"/>
          <a:stretch>
            <a:fillRect/>
          </a:stretch>
        </p:blipFill>
        <p:spPr bwMode="auto">
          <a:xfrm>
            <a:off x="6886575" y="3428008"/>
            <a:ext cx="2028825" cy="212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4" name="Picture 4" descr="1492461_collagen"/>
          <p:cNvPicPr>
            <a:picLocks noChangeAspect="1" noChangeArrowheads="1"/>
          </p:cNvPicPr>
          <p:nvPr/>
        </p:nvPicPr>
        <p:blipFill>
          <a:blip r:embed="rId4" cstate="print">
            <a:extLst>
              <a:ext uri="{28A0092B-C50C-407E-A947-70E740481C1C}">
                <a14:useLocalDpi xmlns:a14="http://schemas.microsoft.com/office/drawing/2010/main" val="0"/>
              </a:ext>
            </a:extLst>
          </a:blip>
          <a:srcRect l="14764" r="14764"/>
          <a:stretch>
            <a:fillRect/>
          </a:stretch>
        </p:blipFill>
        <p:spPr bwMode="auto">
          <a:xfrm>
            <a:off x="4630738" y="3428008"/>
            <a:ext cx="2028825" cy="212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5" name="Picture 5" descr="1492461_inv_rawdist"/>
          <p:cNvPicPr>
            <a:picLocks noChangeAspect="1" noChangeArrowheads="1"/>
          </p:cNvPicPr>
          <p:nvPr/>
        </p:nvPicPr>
        <p:blipFill>
          <a:blip r:embed="rId5" cstate="print">
            <a:extLst>
              <a:ext uri="{28A0092B-C50C-407E-A947-70E740481C1C}">
                <a14:useLocalDpi xmlns:a14="http://schemas.microsoft.com/office/drawing/2010/main" val="0"/>
              </a:ext>
            </a:extLst>
          </a:blip>
          <a:srcRect l="14764" r="14764"/>
          <a:stretch>
            <a:fillRect/>
          </a:stretch>
        </p:blipFill>
        <p:spPr bwMode="auto">
          <a:xfrm>
            <a:off x="2374900" y="3428008"/>
            <a:ext cx="2028825" cy="212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6" name="Picture 6" descr="1492461_mel"/>
          <p:cNvPicPr>
            <a:picLocks noChangeAspect="1" noChangeArrowheads="1"/>
          </p:cNvPicPr>
          <p:nvPr/>
        </p:nvPicPr>
        <p:blipFill>
          <a:blip r:embed="rId6" cstate="print">
            <a:extLst>
              <a:ext uri="{28A0092B-C50C-407E-A947-70E740481C1C}">
                <a14:useLocalDpi xmlns:a14="http://schemas.microsoft.com/office/drawing/2010/main" val="0"/>
              </a:ext>
            </a:extLst>
          </a:blip>
          <a:srcRect l="14764" r="14764"/>
          <a:stretch>
            <a:fillRect/>
          </a:stretch>
        </p:blipFill>
        <p:spPr bwMode="auto">
          <a:xfrm>
            <a:off x="120650" y="3428008"/>
            <a:ext cx="2028825" cy="212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Picture 7" descr="1492461_rgb"/>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40075" y="1371600"/>
            <a:ext cx="2879725"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8" name="Text Box 8"/>
          <p:cNvSpPr txBox="1">
            <a:spLocks noChangeArrowheads="1"/>
          </p:cNvSpPr>
          <p:nvPr/>
        </p:nvSpPr>
        <p:spPr bwMode="auto">
          <a:xfrm>
            <a:off x="5092700" y="5669558"/>
            <a:ext cx="1085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r>
              <a:rPr lang="en-GB" altLang="en-US" sz="1800"/>
              <a:t>Collagen</a:t>
            </a:r>
          </a:p>
        </p:txBody>
      </p:sp>
      <p:sp>
        <p:nvSpPr>
          <p:cNvPr id="102409" name="Text Box 9"/>
          <p:cNvSpPr txBox="1">
            <a:spLocks noChangeArrowheads="1"/>
          </p:cNvSpPr>
          <p:nvPr/>
        </p:nvSpPr>
        <p:spPr bwMode="auto">
          <a:xfrm>
            <a:off x="2667000" y="5667970"/>
            <a:ext cx="14859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r>
              <a:rPr lang="en-GB" altLang="en-US" sz="1800"/>
              <a:t>Dermal melanin</a:t>
            </a:r>
          </a:p>
        </p:txBody>
      </p:sp>
      <p:sp>
        <p:nvSpPr>
          <p:cNvPr id="102410" name="Text Box 10"/>
          <p:cNvSpPr txBox="1">
            <a:spLocks noChangeArrowheads="1"/>
          </p:cNvSpPr>
          <p:nvPr/>
        </p:nvSpPr>
        <p:spPr bwMode="auto">
          <a:xfrm>
            <a:off x="381000" y="5664795"/>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r>
              <a:rPr lang="en-GB" altLang="en-US" sz="1800"/>
              <a:t>Epidermal melanin</a:t>
            </a:r>
          </a:p>
        </p:txBody>
      </p:sp>
      <p:sp>
        <p:nvSpPr>
          <p:cNvPr id="102411" name="Text Box 11"/>
          <p:cNvSpPr txBox="1">
            <a:spLocks noChangeArrowheads="1"/>
          </p:cNvSpPr>
          <p:nvPr/>
        </p:nvSpPr>
        <p:spPr bwMode="auto">
          <a:xfrm>
            <a:off x="7500938" y="5666383"/>
            <a:ext cx="768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r>
              <a:rPr lang="en-GB" altLang="en-US" sz="1800"/>
              <a:t>Blood</a:t>
            </a:r>
          </a:p>
        </p:txBody>
      </p:sp>
      <p:sp>
        <p:nvSpPr>
          <p:cNvPr id="102412" name="Text Box 12"/>
          <p:cNvSpPr txBox="1">
            <a:spLocks noChangeArrowheads="1"/>
          </p:cNvSpPr>
          <p:nvPr/>
        </p:nvSpPr>
        <p:spPr bwMode="auto">
          <a:xfrm>
            <a:off x="5822950" y="2300288"/>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r>
              <a:rPr lang="en-GB" altLang="en-US" sz="1800"/>
              <a:t>Colour</a:t>
            </a:r>
          </a:p>
        </p:txBody>
      </p:sp>
      <p:sp>
        <p:nvSpPr>
          <p:cNvPr id="3" name="Rectangle 2">
            <a:extLst>
              <a:ext uri="{FF2B5EF4-FFF2-40B4-BE49-F238E27FC236}">
                <a16:creationId xmlns:a16="http://schemas.microsoft.com/office/drawing/2014/main" id="{917E6CAB-75B4-5A41-B113-55E66020E46E}"/>
              </a:ext>
            </a:extLst>
          </p:cNvPr>
          <p:cNvSpPr/>
          <p:nvPr/>
        </p:nvSpPr>
        <p:spPr>
          <a:xfrm>
            <a:off x="336674" y="6309320"/>
            <a:ext cx="8627814" cy="461665"/>
          </a:xfrm>
          <a:prstGeom prst="rect">
            <a:avLst/>
          </a:prstGeom>
        </p:spPr>
        <p:txBody>
          <a:bodyPr wrap="square">
            <a:spAutoFit/>
          </a:bodyPr>
          <a:lstStyle/>
          <a:p>
            <a:r>
              <a:rPr lang="en-GB" sz="1200" dirty="0" err="1">
                <a:solidFill>
                  <a:srgbClr val="666666"/>
                </a:solidFill>
                <a:latin typeface="Arial" panose="020B0604020202020204" pitchFamily="34" charset="0"/>
              </a:rPr>
              <a:t>Preece</a:t>
            </a:r>
            <a:r>
              <a:rPr lang="en-GB" sz="1200" dirty="0">
                <a:solidFill>
                  <a:srgbClr val="666666"/>
                </a:solidFill>
                <a:latin typeface="Arial" panose="020B0604020202020204" pitchFamily="34" charset="0"/>
              </a:rPr>
              <a:t> S and Claridge E (2004) Spectral filter optimisation for the recovery of parameters which describe human skin.  </a:t>
            </a:r>
          </a:p>
          <a:p>
            <a:r>
              <a:rPr lang="en-GB" sz="1200" i="1" dirty="0">
                <a:solidFill>
                  <a:srgbClr val="666666"/>
                </a:solidFill>
                <a:latin typeface="Arial" panose="020B0604020202020204" pitchFamily="34" charset="0"/>
              </a:rPr>
              <a:t>IEEE Trans. PAMI</a:t>
            </a:r>
            <a:r>
              <a:rPr lang="en-GB" sz="1200" dirty="0">
                <a:solidFill>
                  <a:srgbClr val="666666"/>
                </a:solidFill>
                <a:latin typeface="Arial" panose="020B0604020202020204" pitchFamily="34" charset="0"/>
              </a:rPr>
              <a:t> 26(7), 913-922.</a:t>
            </a:r>
            <a:endParaRPr lang="en-GB" sz="12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GB" altLang="en-US" dirty="0"/>
              <a:t>Research at Birmingham</a:t>
            </a:r>
            <a:br>
              <a:rPr lang="en-GB" altLang="en-US" sz="2900" dirty="0"/>
            </a:br>
            <a:r>
              <a:rPr lang="en-GB" altLang="en-US" sz="2800" dirty="0">
                <a:solidFill>
                  <a:srgbClr val="E68422"/>
                </a:solidFill>
              </a:rPr>
              <a:t>Early diagnosis of skin cancer</a:t>
            </a:r>
            <a:endParaRPr lang="en-GB" altLang="en-US" dirty="0"/>
          </a:p>
        </p:txBody>
      </p:sp>
      <p:pic>
        <p:nvPicPr>
          <p:cNvPr id="1034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3728" y="1412776"/>
            <a:ext cx="4916016" cy="363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8" name="Rectangle 4"/>
          <p:cNvSpPr>
            <a:spLocks noChangeArrowheads="1"/>
          </p:cNvSpPr>
          <p:nvPr/>
        </p:nvSpPr>
        <p:spPr bwMode="auto">
          <a:xfrm>
            <a:off x="2562436" y="5229200"/>
            <a:ext cx="403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marL="342900" indent="-342900"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r>
              <a:rPr lang="en-GB" altLang="en-US" sz="2000" dirty="0" err="1"/>
              <a:t>SIAscopy</a:t>
            </a:r>
            <a:r>
              <a:rPr lang="en-GB" altLang="en-US" sz="2000" dirty="0"/>
              <a:t> / </a:t>
            </a:r>
            <a:r>
              <a:rPr lang="en-GB" altLang="en-US" sz="2000" dirty="0" err="1"/>
              <a:t>MoleMate</a:t>
            </a:r>
            <a:endParaRPr lang="en-GB" altLang="en-US" sz="2000" dirty="0"/>
          </a:p>
        </p:txBody>
      </p:sp>
      <p:sp>
        <p:nvSpPr>
          <p:cNvPr id="5" name="Rectangle 4">
            <a:extLst>
              <a:ext uri="{FF2B5EF4-FFF2-40B4-BE49-F238E27FC236}">
                <a16:creationId xmlns:a16="http://schemas.microsoft.com/office/drawing/2014/main" id="{B1AC5780-1F36-D149-B37A-6878EDDEB81C}"/>
              </a:ext>
            </a:extLst>
          </p:cNvPr>
          <p:cNvSpPr/>
          <p:nvPr/>
        </p:nvSpPr>
        <p:spPr>
          <a:xfrm>
            <a:off x="208820" y="6306145"/>
            <a:ext cx="8742234" cy="430887"/>
          </a:xfrm>
          <a:prstGeom prst="rect">
            <a:avLst/>
          </a:prstGeom>
        </p:spPr>
        <p:txBody>
          <a:bodyPr wrap="square">
            <a:spAutoFit/>
          </a:bodyPr>
          <a:lstStyle/>
          <a:p>
            <a:r>
              <a:rPr lang="en-GB" sz="1100" dirty="0">
                <a:solidFill>
                  <a:srgbClr val="666666"/>
                </a:solidFill>
                <a:latin typeface="Arial" panose="020B0604020202020204" pitchFamily="34" charset="0"/>
              </a:rPr>
              <a:t>Claridge E, Cotton S, Moncrieff M, Hall P (2006) Spectrophotometric Intracutaneous Imaging (</a:t>
            </a:r>
            <a:r>
              <a:rPr lang="en-GB" sz="1100" dirty="0" err="1">
                <a:solidFill>
                  <a:srgbClr val="666666"/>
                </a:solidFill>
                <a:latin typeface="Arial" panose="020B0604020202020204" pitchFamily="34" charset="0"/>
              </a:rPr>
              <a:t>SIAscopy</a:t>
            </a:r>
            <a:r>
              <a:rPr lang="en-GB" sz="1100" dirty="0">
                <a:solidFill>
                  <a:srgbClr val="666666"/>
                </a:solidFill>
                <a:latin typeface="Arial" panose="020B0604020202020204" pitchFamily="34" charset="0"/>
              </a:rPr>
              <a:t>): Method and clinical applications. Chapter 37 in </a:t>
            </a:r>
            <a:r>
              <a:rPr lang="en-GB" sz="1100" i="1" dirty="0">
                <a:solidFill>
                  <a:srgbClr val="666666"/>
                </a:solidFill>
                <a:latin typeface="Arial" panose="020B0604020202020204" pitchFamily="34" charset="0"/>
              </a:rPr>
              <a:t>Handbook of Non-Invasive Methods and the Skin</a:t>
            </a:r>
            <a:r>
              <a:rPr lang="en-GB" sz="1100" dirty="0">
                <a:solidFill>
                  <a:srgbClr val="666666"/>
                </a:solidFill>
                <a:latin typeface="Arial" panose="020B0604020202020204" pitchFamily="34" charset="0"/>
              </a:rPr>
              <a:t> (2nd </a:t>
            </a:r>
            <a:r>
              <a:rPr lang="en-GB" sz="1100" dirty="0" err="1">
                <a:solidFill>
                  <a:srgbClr val="666666"/>
                </a:solidFill>
                <a:latin typeface="Arial" panose="020B0604020202020204" pitchFamily="34" charset="0"/>
              </a:rPr>
              <a:t>ed</a:t>
            </a:r>
            <a:r>
              <a:rPr lang="en-GB" sz="1100" dirty="0">
                <a:solidFill>
                  <a:srgbClr val="666666"/>
                </a:solidFill>
                <a:latin typeface="Arial" panose="020B0604020202020204" pitchFamily="34" charset="0"/>
              </a:rPr>
              <a:t>). </a:t>
            </a:r>
            <a:r>
              <a:rPr lang="en-GB" sz="1100" dirty="0" err="1">
                <a:solidFill>
                  <a:srgbClr val="666666"/>
                </a:solidFill>
                <a:latin typeface="Arial" panose="020B0604020202020204" pitchFamily="34" charset="0"/>
              </a:rPr>
              <a:t>Serup</a:t>
            </a:r>
            <a:r>
              <a:rPr lang="en-GB" sz="1100" dirty="0">
                <a:solidFill>
                  <a:srgbClr val="666666"/>
                </a:solidFill>
                <a:latin typeface="Arial" panose="020B0604020202020204" pitchFamily="34" charset="0"/>
              </a:rPr>
              <a:t> J, </a:t>
            </a:r>
            <a:r>
              <a:rPr lang="en-GB" sz="1100" dirty="0" err="1">
                <a:solidFill>
                  <a:srgbClr val="666666"/>
                </a:solidFill>
                <a:latin typeface="Arial" panose="020B0604020202020204" pitchFamily="34" charset="0"/>
              </a:rPr>
              <a:t>Jemec</a:t>
            </a:r>
            <a:r>
              <a:rPr lang="en-GB" sz="1100" dirty="0">
                <a:solidFill>
                  <a:srgbClr val="666666"/>
                </a:solidFill>
                <a:latin typeface="Arial" panose="020B0604020202020204" pitchFamily="34" charset="0"/>
              </a:rPr>
              <a:t> GBE, Grove G (</a:t>
            </a:r>
            <a:r>
              <a:rPr lang="en-GB" sz="1100" dirty="0" err="1">
                <a:solidFill>
                  <a:srgbClr val="666666"/>
                </a:solidFill>
                <a:latin typeface="Arial" panose="020B0604020202020204" pitchFamily="34" charset="0"/>
              </a:rPr>
              <a:t>Eds</a:t>
            </a:r>
            <a:r>
              <a:rPr lang="en-GB" sz="1100" dirty="0">
                <a:solidFill>
                  <a:srgbClr val="666666"/>
                </a:solidFill>
                <a:latin typeface="Arial" panose="020B0604020202020204" pitchFamily="34" charset="0"/>
              </a:rPr>
              <a:t>), 315-325: CRC Press. </a:t>
            </a:r>
            <a:endParaRPr lang="en-GB" sz="11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t>Research at Birmingham</a:t>
            </a:r>
            <a:br>
              <a:rPr lang="en-GB" altLang="en-US" sz="2900" dirty="0"/>
            </a:br>
            <a:r>
              <a:rPr lang="en-GB" altLang="en-US" sz="2800" dirty="0">
                <a:solidFill>
                  <a:srgbClr val="E68422"/>
                </a:solidFill>
              </a:rPr>
              <a:t>Burns assessment </a:t>
            </a:r>
            <a:endParaRPr lang="en-GB" dirty="0"/>
          </a:p>
        </p:txBody>
      </p:sp>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37918"/>
            <a:ext cx="2376264" cy="23032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98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2650246"/>
            <a:ext cx="2928601" cy="229092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98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2626086"/>
            <a:ext cx="2990314" cy="23150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4"/>
          <p:cNvSpPr>
            <a:spLocks noChangeArrowheads="1"/>
          </p:cNvSpPr>
          <p:nvPr/>
        </p:nvSpPr>
        <p:spPr bwMode="auto">
          <a:xfrm>
            <a:off x="2483768" y="5715000"/>
            <a:ext cx="403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marL="342900" indent="-342900"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eaLnBrk="1" hangingPunct="1"/>
            <a:r>
              <a:rPr lang="en-GB" altLang="en-US" dirty="0" err="1"/>
              <a:t>SIAscopy</a:t>
            </a:r>
            <a:endParaRPr lang="en-GB" altLang="en-US" dirty="0"/>
          </a:p>
        </p:txBody>
      </p:sp>
      <p:sp>
        <p:nvSpPr>
          <p:cNvPr id="3" name="TextBox 2"/>
          <p:cNvSpPr txBox="1"/>
          <p:nvPr/>
        </p:nvSpPr>
        <p:spPr>
          <a:xfrm>
            <a:off x="3576419" y="5013176"/>
            <a:ext cx="1787669" cy="369332"/>
          </a:xfrm>
          <a:prstGeom prst="rect">
            <a:avLst/>
          </a:prstGeom>
          <a:noFill/>
        </p:spPr>
        <p:txBody>
          <a:bodyPr wrap="none" rtlCol="0">
            <a:spAutoFit/>
          </a:bodyPr>
          <a:lstStyle/>
          <a:p>
            <a:r>
              <a:rPr lang="en-GB" sz="1800" dirty="0"/>
              <a:t>Blood perfusion</a:t>
            </a:r>
          </a:p>
        </p:txBody>
      </p:sp>
      <p:sp>
        <p:nvSpPr>
          <p:cNvPr id="8" name="TextBox 7"/>
          <p:cNvSpPr txBox="1"/>
          <p:nvPr/>
        </p:nvSpPr>
        <p:spPr>
          <a:xfrm>
            <a:off x="6456739" y="5013176"/>
            <a:ext cx="1928733" cy="369332"/>
          </a:xfrm>
          <a:prstGeom prst="rect">
            <a:avLst/>
          </a:prstGeom>
          <a:noFill/>
        </p:spPr>
        <p:txBody>
          <a:bodyPr wrap="none" rtlCol="0">
            <a:spAutoFit/>
          </a:bodyPr>
          <a:lstStyle/>
          <a:p>
            <a:r>
              <a:rPr lang="en-GB" sz="1800" dirty="0"/>
              <a:t>Pigment damage</a:t>
            </a:r>
          </a:p>
        </p:txBody>
      </p:sp>
    </p:spTree>
    <p:extLst>
      <p:ext uri="{BB962C8B-B14F-4D97-AF65-F5344CB8AC3E}">
        <p14:creationId xmlns:p14="http://schemas.microsoft.com/office/powerpoint/2010/main" val="68554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rotWithShape="1">
          <a:blip r:embed="rId2" cstate="print"/>
          <a:srcRect t="6688" b="8588"/>
          <a:stretch/>
        </p:blipFill>
        <p:spPr bwMode="auto">
          <a:xfrm>
            <a:off x="971046" y="1496688"/>
            <a:ext cx="6624736" cy="4426545"/>
          </a:xfrm>
          <a:prstGeom prst="rect">
            <a:avLst/>
          </a:prstGeom>
          <a:noFill/>
          <a:ln w="9525">
            <a:noFill/>
            <a:miter lim="800000"/>
            <a:headEnd/>
            <a:tailEnd/>
          </a:ln>
          <a:effectLst/>
        </p:spPr>
      </p:pic>
      <p:sp>
        <p:nvSpPr>
          <p:cNvPr id="3" name="Title 2"/>
          <p:cNvSpPr>
            <a:spLocks noGrp="1"/>
          </p:cNvSpPr>
          <p:nvPr>
            <p:ph type="title"/>
          </p:nvPr>
        </p:nvSpPr>
        <p:spPr/>
        <p:txBody>
          <a:bodyPr/>
          <a:lstStyle/>
          <a:p>
            <a:r>
              <a:rPr lang="en-GB" dirty="0"/>
              <a:t>How birds see the world</a:t>
            </a:r>
            <a:endParaRPr lang="pl-PL" dirty="0"/>
          </a:p>
        </p:txBody>
      </p:sp>
      <p:sp>
        <p:nvSpPr>
          <p:cNvPr id="4" name="TextBox 3"/>
          <p:cNvSpPr txBox="1"/>
          <p:nvPr/>
        </p:nvSpPr>
        <p:spPr>
          <a:xfrm>
            <a:off x="1136715" y="5935313"/>
            <a:ext cx="1739579" cy="707886"/>
          </a:xfrm>
          <a:prstGeom prst="rect">
            <a:avLst/>
          </a:prstGeom>
          <a:noFill/>
        </p:spPr>
        <p:txBody>
          <a:bodyPr wrap="none" rtlCol="0">
            <a:spAutoFit/>
          </a:bodyPr>
          <a:lstStyle/>
          <a:p>
            <a:pPr algn="ctr"/>
            <a:r>
              <a:rPr lang="en-GB" sz="2000" dirty="0"/>
              <a:t>Human vision</a:t>
            </a:r>
          </a:p>
          <a:p>
            <a:pPr algn="ctr"/>
            <a:r>
              <a:rPr lang="en-GB" sz="2000" dirty="0"/>
              <a:t>(RGB)</a:t>
            </a:r>
          </a:p>
        </p:txBody>
      </p:sp>
      <p:sp>
        <p:nvSpPr>
          <p:cNvPr id="6" name="TextBox 5"/>
          <p:cNvSpPr txBox="1"/>
          <p:nvPr/>
        </p:nvSpPr>
        <p:spPr>
          <a:xfrm>
            <a:off x="3380350" y="5935313"/>
            <a:ext cx="1495922" cy="707886"/>
          </a:xfrm>
          <a:prstGeom prst="rect">
            <a:avLst/>
          </a:prstGeom>
          <a:noFill/>
        </p:spPr>
        <p:txBody>
          <a:bodyPr wrap="none" rtlCol="0">
            <a:spAutoFit/>
          </a:bodyPr>
          <a:lstStyle/>
          <a:p>
            <a:pPr algn="ctr"/>
            <a:r>
              <a:rPr lang="en-GB" sz="2000" dirty="0"/>
              <a:t>UV vision</a:t>
            </a:r>
          </a:p>
          <a:p>
            <a:pPr algn="ctr"/>
            <a:r>
              <a:rPr lang="en-GB" sz="2000" dirty="0"/>
              <a:t>(Ultraviolet)</a:t>
            </a:r>
          </a:p>
        </p:txBody>
      </p:sp>
      <p:sp>
        <p:nvSpPr>
          <p:cNvPr id="7" name="TextBox 6"/>
          <p:cNvSpPr txBox="1"/>
          <p:nvPr/>
        </p:nvSpPr>
        <p:spPr>
          <a:xfrm>
            <a:off x="5036534" y="5935313"/>
            <a:ext cx="2592288" cy="707886"/>
          </a:xfrm>
          <a:prstGeom prst="rect">
            <a:avLst/>
          </a:prstGeom>
          <a:noFill/>
        </p:spPr>
        <p:txBody>
          <a:bodyPr wrap="square" rtlCol="0">
            <a:spAutoFit/>
          </a:bodyPr>
          <a:lstStyle/>
          <a:p>
            <a:pPr algn="ctr"/>
            <a:r>
              <a:rPr lang="en-GB" sz="2000" dirty="0"/>
              <a:t>Simulated bird vision</a:t>
            </a:r>
          </a:p>
          <a:p>
            <a:pPr algn="ctr"/>
            <a:r>
              <a:rPr lang="en-GB" sz="2000" dirty="0"/>
              <a:t>(RGB+UV)</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en-US" dirty="0"/>
              <a:t>Research at Birmingham</a:t>
            </a:r>
            <a:br>
              <a:rPr lang="en-GB" altLang="en-US" sz="2900" dirty="0"/>
            </a:br>
            <a:r>
              <a:rPr lang="en-GB" altLang="en-US" sz="2800" dirty="0">
                <a:solidFill>
                  <a:srgbClr val="E68422"/>
                </a:solidFill>
              </a:rPr>
              <a:t>Detecting diabetic complications in the eye</a:t>
            </a:r>
            <a:endParaRPr lang="en-GB" dirty="0"/>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91516" y="2168838"/>
            <a:ext cx="3325179" cy="3325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92" y="2168839"/>
            <a:ext cx="3325179" cy="3325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331640" y="5687442"/>
            <a:ext cx="2182008" cy="400110"/>
          </a:xfrm>
          <a:prstGeom prst="rect">
            <a:avLst/>
          </a:prstGeom>
          <a:noFill/>
        </p:spPr>
        <p:txBody>
          <a:bodyPr wrap="none" rtlCol="0">
            <a:spAutoFit/>
          </a:bodyPr>
          <a:lstStyle/>
          <a:p>
            <a:r>
              <a:rPr lang="en-GB" sz="2000" dirty="0">
                <a:latin typeface="+mn-lt"/>
              </a:rPr>
              <a:t>Image of retina</a:t>
            </a:r>
          </a:p>
        </p:txBody>
      </p:sp>
      <p:sp>
        <p:nvSpPr>
          <p:cNvPr id="6" name="TextBox 5"/>
          <p:cNvSpPr txBox="1"/>
          <p:nvPr/>
        </p:nvSpPr>
        <p:spPr>
          <a:xfrm>
            <a:off x="5821199" y="5687442"/>
            <a:ext cx="2266967" cy="400110"/>
          </a:xfrm>
          <a:prstGeom prst="rect">
            <a:avLst/>
          </a:prstGeom>
          <a:noFill/>
        </p:spPr>
        <p:txBody>
          <a:bodyPr wrap="none" rtlCol="0">
            <a:spAutoFit/>
          </a:bodyPr>
          <a:lstStyle/>
          <a:p>
            <a:r>
              <a:rPr lang="en-GB" sz="2000" dirty="0">
                <a:latin typeface="+mn-lt"/>
              </a:rPr>
              <a:t>Haemoglobin map</a:t>
            </a:r>
          </a:p>
        </p:txBody>
      </p:sp>
    </p:spTree>
    <p:extLst>
      <p:ext uri="{BB962C8B-B14F-4D97-AF65-F5344CB8AC3E}">
        <p14:creationId xmlns:p14="http://schemas.microsoft.com/office/powerpoint/2010/main" val="1965574820"/>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6"/>
          <p:cNvPicPr>
            <a:picLocks noChangeAspect="1" noChangeArrowheads="1"/>
          </p:cNvPicPr>
          <p:nvPr/>
        </p:nvPicPr>
        <p:blipFill>
          <a:blip r:embed="rId2">
            <a:extLst>
              <a:ext uri="{28A0092B-C50C-407E-A947-70E740481C1C}">
                <a14:useLocalDpi xmlns:a14="http://schemas.microsoft.com/office/drawing/2010/main" val="0"/>
              </a:ext>
            </a:extLst>
          </a:blip>
          <a:srcRect l="5263" t="12624" b="40164"/>
          <a:stretch>
            <a:fillRect/>
          </a:stretch>
        </p:blipFill>
        <p:spPr bwMode="auto">
          <a:xfrm>
            <a:off x="480865" y="1628800"/>
            <a:ext cx="4955232" cy="4248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itle 4"/>
          <p:cNvSpPr>
            <a:spLocks noGrp="1"/>
          </p:cNvSpPr>
          <p:nvPr>
            <p:ph type="title"/>
          </p:nvPr>
        </p:nvSpPr>
        <p:spPr/>
        <p:txBody>
          <a:bodyPr>
            <a:normAutofit fontScale="90000"/>
          </a:bodyPr>
          <a:lstStyle/>
          <a:p>
            <a:r>
              <a:rPr lang="en-GB" altLang="en-US" sz="3600" dirty="0"/>
              <a:t>Research at Birmingham</a:t>
            </a:r>
            <a:br>
              <a:rPr lang="en-GB" altLang="en-US" sz="3600" dirty="0"/>
            </a:br>
            <a:r>
              <a:rPr lang="en-GB" altLang="en-US" sz="2700" dirty="0">
                <a:solidFill>
                  <a:srgbClr val="E68422"/>
                </a:solidFill>
              </a:rPr>
              <a:t>Signs of age related macular degeneration</a:t>
            </a:r>
            <a:endParaRPr lang="en-GB" altLang="en-US" sz="3100" dirty="0"/>
          </a:p>
        </p:txBody>
      </p:sp>
      <p:sp>
        <p:nvSpPr>
          <p:cNvPr id="2" name="TextBox 1"/>
          <p:cNvSpPr txBox="1"/>
          <p:nvPr/>
        </p:nvSpPr>
        <p:spPr>
          <a:xfrm>
            <a:off x="6372200" y="3606115"/>
            <a:ext cx="2627784" cy="830997"/>
          </a:xfrm>
          <a:prstGeom prst="rect">
            <a:avLst/>
          </a:prstGeom>
          <a:noFill/>
        </p:spPr>
        <p:txBody>
          <a:bodyPr wrap="square" rtlCol="0">
            <a:spAutoFit/>
          </a:bodyPr>
          <a:lstStyle/>
          <a:p>
            <a:pPr algn="ctr"/>
            <a:r>
              <a:rPr lang="en-GB" dirty="0"/>
              <a:t>Macular pigment maps</a:t>
            </a:r>
          </a:p>
        </p:txBody>
      </p:sp>
      <p:sp>
        <p:nvSpPr>
          <p:cNvPr id="3" name="Rectangle 2">
            <a:extLst>
              <a:ext uri="{FF2B5EF4-FFF2-40B4-BE49-F238E27FC236}">
                <a16:creationId xmlns:a16="http://schemas.microsoft.com/office/drawing/2014/main" id="{1BD37D21-95A2-EE4F-A7D5-60B0E31E901F}"/>
              </a:ext>
            </a:extLst>
          </p:cNvPr>
          <p:cNvSpPr/>
          <p:nvPr/>
        </p:nvSpPr>
        <p:spPr>
          <a:xfrm>
            <a:off x="395536" y="6207695"/>
            <a:ext cx="8604448" cy="461665"/>
          </a:xfrm>
          <a:prstGeom prst="rect">
            <a:avLst/>
          </a:prstGeom>
        </p:spPr>
        <p:txBody>
          <a:bodyPr wrap="square">
            <a:spAutoFit/>
          </a:bodyPr>
          <a:lstStyle/>
          <a:p>
            <a:r>
              <a:rPr lang="en-GB" sz="1200" dirty="0">
                <a:solidFill>
                  <a:srgbClr val="666666"/>
                </a:solidFill>
                <a:latin typeface="Arial" panose="020B0604020202020204" pitchFamily="34" charset="0"/>
              </a:rPr>
              <a:t>Styles IB, </a:t>
            </a:r>
            <a:r>
              <a:rPr lang="en-GB" sz="1200" dirty="0" err="1">
                <a:solidFill>
                  <a:srgbClr val="666666"/>
                </a:solidFill>
                <a:latin typeface="Arial" panose="020B0604020202020204" pitchFamily="34" charset="0"/>
              </a:rPr>
              <a:t>Calcagni</a:t>
            </a:r>
            <a:r>
              <a:rPr lang="en-GB" sz="1200" dirty="0">
                <a:solidFill>
                  <a:srgbClr val="666666"/>
                </a:solidFill>
                <a:latin typeface="Arial" panose="020B0604020202020204" pitchFamily="34" charset="0"/>
              </a:rPr>
              <a:t> A, Claridge E, </a:t>
            </a:r>
            <a:r>
              <a:rPr lang="en-GB" sz="1200" dirty="0" err="1">
                <a:solidFill>
                  <a:srgbClr val="666666"/>
                </a:solidFill>
                <a:latin typeface="Arial" panose="020B0604020202020204" pitchFamily="34" charset="0"/>
              </a:rPr>
              <a:t>Orihuela</a:t>
            </a:r>
            <a:r>
              <a:rPr lang="en-GB" sz="1200" dirty="0">
                <a:solidFill>
                  <a:srgbClr val="666666"/>
                </a:solidFill>
                <a:latin typeface="Arial" panose="020B0604020202020204" pitchFamily="34" charset="0"/>
              </a:rPr>
              <a:t> </a:t>
            </a:r>
            <a:r>
              <a:rPr lang="en-GB" sz="1200" dirty="0" err="1">
                <a:solidFill>
                  <a:srgbClr val="666666"/>
                </a:solidFill>
                <a:latin typeface="Arial" panose="020B0604020202020204" pitchFamily="34" charset="0"/>
              </a:rPr>
              <a:t>Espina</a:t>
            </a:r>
            <a:r>
              <a:rPr lang="en-GB" sz="1200" dirty="0">
                <a:solidFill>
                  <a:srgbClr val="666666"/>
                </a:solidFill>
                <a:latin typeface="Arial" panose="020B0604020202020204" pitchFamily="34" charset="0"/>
              </a:rPr>
              <a:t> F, Gibson JM (2006) Quantitative analysis of multispectral fundus images. </a:t>
            </a:r>
          </a:p>
          <a:p>
            <a:r>
              <a:rPr lang="en-GB" sz="1200" i="1" dirty="0">
                <a:solidFill>
                  <a:srgbClr val="666666"/>
                </a:solidFill>
                <a:latin typeface="Arial" panose="020B0604020202020204" pitchFamily="34" charset="0"/>
              </a:rPr>
              <a:t>Medical Image Analysis</a:t>
            </a:r>
            <a:r>
              <a:rPr lang="en-GB" sz="1200" dirty="0">
                <a:solidFill>
                  <a:srgbClr val="666666"/>
                </a:solidFill>
                <a:latin typeface="Arial" panose="020B0604020202020204" pitchFamily="34" charset="0"/>
              </a:rPr>
              <a:t> 10(4), 578-597. </a:t>
            </a:r>
            <a:endParaRPr lang="en-GB" sz="1200" dirty="0"/>
          </a:p>
        </p:txBody>
      </p:sp>
    </p:spTree>
    <p:extLst>
      <p:ext uri="{BB962C8B-B14F-4D97-AF65-F5344CB8AC3E}">
        <p14:creationId xmlns:p14="http://schemas.microsoft.com/office/powerpoint/2010/main" val="1681121767"/>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2636912"/>
            <a:ext cx="8685213"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123485" y="2564904"/>
            <a:ext cx="864339" cy="369332"/>
          </a:xfrm>
          <a:prstGeom prst="rect">
            <a:avLst/>
          </a:prstGeom>
          <a:noFill/>
        </p:spPr>
        <p:txBody>
          <a:bodyPr wrap="none" rtlCol="0">
            <a:spAutoFit/>
          </a:bodyPr>
          <a:lstStyle/>
          <a:p>
            <a:r>
              <a:rPr lang="en-GB" sz="1800" dirty="0">
                <a:solidFill>
                  <a:srgbClr val="FFC000"/>
                </a:solidFill>
              </a:rPr>
              <a:t>Colour</a:t>
            </a:r>
          </a:p>
        </p:txBody>
      </p:sp>
      <p:sp>
        <p:nvSpPr>
          <p:cNvPr id="5" name="TextBox 4"/>
          <p:cNvSpPr txBox="1"/>
          <p:nvPr/>
        </p:nvSpPr>
        <p:spPr>
          <a:xfrm>
            <a:off x="4427984" y="2564904"/>
            <a:ext cx="1544012" cy="369332"/>
          </a:xfrm>
          <a:prstGeom prst="rect">
            <a:avLst/>
          </a:prstGeom>
          <a:noFill/>
        </p:spPr>
        <p:txBody>
          <a:bodyPr wrap="none" rtlCol="0">
            <a:spAutoFit/>
          </a:bodyPr>
          <a:lstStyle/>
          <a:p>
            <a:r>
              <a:rPr lang="en-GB" sz="1800" dirty="0">
                <a:solidFill>
                  <a:srgbClr val="FFC000"/>
                </a:solidFill>
              </a:rPr>
              <a:t>Haemoglobin</a:t>
            </a:r>
          </a:p>
        </p:txBody>
      </p:sp>
      <p:sp>
        <p:nvSpPr>
          <p:cNvPr id="6" name="TextBox 5"/>
          <p:cNvSpPr txBox="1"/>
          <p:nvPr/>
        </p:nvSpPr>
        <p:spPr>
          <a:xfrm>
            <a:off x="7827893" y="2564904"/>
            <a:ext cx="992579" cy="369332"/>
          </a:xfrm>
          <a:prstGeom prst="rect">
            <a:avLst/>
          </a:prstGeom>
          <a:noFill/>
        </p:spPr>
        <p:txBody>
          <a:bodyPr wrap="none" rtlCol="0">
            <a:spAutoFit/>
          </a:bodyPr>
          <a:lstStyle/>
          <a:p>
            <a:r>
              <a:rPr lang="en-GB" sz="1800" dirty="0">
                <a:solidFill>
                  <a:srgbClr val="FFC000"/>
                </a:solidFill>
              </a:rPr>
              <a:t>Melanin</a:t>
            </a:r>
          </a:p>
        </p:txBody>
      </p:sp>
      <p:sp>
        <p:nvSpPr>
          <p:cNvPr id="3" name="Title 2"/>
          <p:cNvSpPr>
            <a:spLocks noGrp="1"/>
          </p:cNvSpPr>
          <p:nvPr>
            <p:ph type="title"/>
          </p:nvPr>
        </p:nvSpPr>
        <p:spPr/>
        <p:txBody>
          <a:bodyPr>
            <a:normAutofit fontScale="90000"/>
          </a:bodyPr>
          <a:lstStyle/>
          <a:p>
            <a:r>
              <a:rPr lang="en-GB" altLang="en-US" sz="3600" dirty="0"/>
              <a:t>Research at Birmingham</a:t>
            </a:r>
            <a:br>
              <a:rPr lang="en-GB" altLang="en-US" sz="4000" dirty="0"/>
            </a:br>
            <a:r>
              <a:rPr lang="en-GB" altLang="en-US" sz="3100" dirty="0">
                <a:solidFill>
                  <a:srgbClr val="E68422"/>
                </a:solidFill>
              </a:rPr>
              <a:t>Skin pigment maps</a:t>
            </a:r>
            <a:endParaRPr lang="en-GB" dirty="0"/>
          </a:p>
        </p:txBody>
      </p:sp>
      <p:sp>
        <p:nvSpPr>
          <p:cNvPr id="4" name="Rectangle 3">
            <a:extLst>
              <a:ext uri="{FF2B5EF4-FFF2-40B4-BE49-F238E27FC236}">
                <a16:creationId xmlns:a16="http://schemas.microsoft.com/office/drawing/2014/main" id="{0344A463-7FE1-164F-80E8-A86721FE8212}"/>
              </a:ext>
            </a:extLst>
          </p:cNvPr>
          <p:cNvSpPr/>
          <p:nvPr/>
        </p:nvSpPr>
        <p:spPr>
          <a:xfrm>
            <a:off x="4026040" y="6077476"/>
            <a:ext cx="4917877" cy="307777"/>
          </a:xfrm>
          <a:prstGeom prst="rect">
            <a:avLst/>
          </a:prstGeom>
        </p:spPr>
        <p:txBody>
          <a:bodyPr wrap="square">
            <a:spAutoFit/>
          </a:bodyPr>
          <a:lstStyle/>
          <a:p>
            <a:r>
              <a:rPr lang="en-GB" sz="1400" dirty="0">
                <a:solidFill>
                  <a:schemeClr val="tx1">
                    <a:lumMod val="50000"/>
                    <a:lumOff val="50000"/>
                  </a:schemeClr>
                </a:solidFill>
              </a:rPr>
              <a:t>http://</a:t>
            </a:r>
            <a:r>
              <a:rPr lang="en-GB" sz="1400" dirty="0" err="1">
                <a:solidFill>
                  <a:schemeClr val="tx1">
                    <a:lumMod val="50000"/>
                    <a:lumOff val="50000"/>
                  </a:schemeClr>
                </a:solidFill>
              </a:rPr>
              <a:t>www.cs.bham.ac.uk</a:t>
            </a:r>
            <a:r>
              <a:rPr lang="en-GB" sz="1400" dirty="0">
                <a:solidFill>
                  <a:schemeClr val="tx1">
                    <a:lumMod val="50000"/>
                    <a:lumOff val="50000"/>
                  </a:schemeClr>
                </a:solidFill>
              </a:rPr>
              <a:t>/~exc/Research/</a:t>
            </a:r>
            <a:r>
              <a:rPr lang="en-GB" sz="1400" dirty="0" err="1">
                <a:solidFill>
                  <a:schemeClr val="tx1">
                    <a:lumMod val="50000"/>
                    <a:lumOff val="50000"/>
                  </a:schemeClr>
                </a:solidFill>
              </a:rPr>
              <a:t>publications.php</a:t>
            </a:r>
            <a:endParaRPr lang="en-GB" sz="1400" dirty="0">
              <a:solidFill>
                <a:schemeClr val="tx1">
                  <a:lumMod val="50000"/>
                  <a:lumOff val="50000"/>
                </a:schemeClr>
              </a:solidFill>
            </a:endParaRPr>
          </a:p>
        </p:txBody>
      </p:sp>
      <p:sp>
        <p:nvSpPr>
          <p:cNvPr id="7" name="Rectangle 6">
            <a:extLst>
              <a:ext uri="{FF2B5EF4-FFF2-40B4-BE49-F238E27FC236}">
                <a16:creationId xmlns:a16="http://schemas.microsoft.com/office/drawing/2014/main" id="{73CB3EEB-A5E7-3E44-BA52-FDBFAACB2040}"/>
              </a:ext>
            </a:extLst>
          </p:cNvPr>
          <p:cNvSpPr/>
          <p:nvPr/>
        </p:nvSpPr>
        <p:spPr>
          <a:xfrm>
            <a:off x="4025312" y="5768389"/>
            <a:ext cx="4572000" cy="307777"/>
          </a:xfrm>
          <a:prstGeom prst="rect">
            <a:avLst/>
          </a:prstGeom>
        </p:spPr>
        <p:txBody>
          <a:bodyPr>
            <a:spAutoFit/>
          </a:bodyPr>
          <a:lstStyle/>
          <a:p>
            <a:r>
              <a:rPr lang="en-GB" sz="1400" dirty="0">
                <a:solidFill>
                  <a:schemeClr val="tx1">
                    <a:lumMod val="50000"/>
                    <a:lumOff val="50000"/>
                  </a:schemeClr>
                </a:solidFill>
              </a:rPr>
              <a:t>http://</a:t>
            </a:r>
            <a:r>
              <a:rPr lang="en-GB" sz="1400" dirty="0" err="1">
                <a:solidFill>
                  <a:schemeClr val="tx1">
                    <a:lumMod val="50000"/>
                    <a:lumOff val="50000"/>
                  </a:schemeClr>
                </a:solidFill>
              </a:rPr>
              <a:t>www.cs.bham.ac.uk</a:t>
            </a:r>
            <a:r>
              <a:rPr lang="en-GB" sz="1400" dirty="0">
                <a:solidFill>
                  <a:schemeClr val="tx1">
                    <a:lumMod val="50000"/>
                    <a:lumOff val="50000"/>
                  </a:schemeClr>
                </a:solidFill>
              </a:rPr>
              <a:t>/~exc/Research/</a:t>
            </a:r>
            <a:r>
              <a:rPr lang="en-GB" sz="1400" dirty="0" err="1">
                <a:solidFill>
                  <a:schemeClr val="tx1">
                    <a:lumMod val="50000"/>
                    <a:lumOff val="50000"/>
                  </a:schemeClr>
                </a:solidFill>
              </a:rPr>
              <a:t>projects.php</a:t>
            </a:r>
            <a:endParaRPr lang="en-GB" sz="1400" dirty="0">
              <a:solidFill>
                <a:schemeClr val="tx1">
                  <a:lumMod val="50000"/>
                  <a:lumOff val="50000"/>
                </a:schemeClr>
              </a:solidFill>
            </a:endParaRPr>
          </a:p>
        </p:txBody>
      </p:sp>
    </p:spTree>
    <p:extLst>
      <p:ext uri="{BB962C8B-B14F-4D97-AF65-F5344CB8AC3E}">
        <p14:creationId xmlns:p14="http://schemas.microsoft.com/office/powerpoint/2010/main" val="30763508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In this lecture we have covered:</a:t>
            </a:r>
          </a:p>
        </p:txBody>
      </p:sp>
      <p:sp>
        <p:nvSpPr>
          <p:cNvPr id="6" name="Content Placeholder 2"/>
          <p:cNvSpPr>
            <a:spLocks noGrp="1"/>
          </p:cNvSpPr>
          <p:nvPr>
            <p:ph idx="1"/>
          </p:nvPr>
        </p:nvSpPr>
        <p:spPr>
          <a:noFill/>
        </p:spPr>
        <p:txBody>
          <a:bodyPr>
            <a:normAutofit/>
          </a:bodyPr>
          <a:lstStyle/>
          <a:p>
            <a:pPr>
              <a:spcAft>
                <a:spcPts val="1200"/>
              </a:spcAft>
            </a:pPr>
            <a:r>
              <a:rPr lang="en-GB" dirty="0"/>
              <a:t>Multispectral imaging</a:t>
            </a:r>
          </a:p>
          <a:p>
            <a:pPr lvl="1">
              <a:spcAft>
                <a:spcPts val="1200"/>
              </a:spcAft>
            </a:pPr>
            <a:r>
              <a:rPr lang="en-GB" dirty="0"/>
              <a:t>Why colour that we see does not always tell the full story</a:t>
            </a:r>
          </a:p>
          <a:p>
            <a:pPr lvl="1">
              <a:spcAft>
                <a:spcPts val="1200"/>
              </a:spcAft>
            </a:pPr>
            <a:r>
              <a:rPr lang="en-GB" dirty="0"/>
              <a:t>General principles of multispectral imaging</a:t>
            </a:r>
          </a:p>
          <a:p>
            <a:pPr lvl="1">
              <a:spcAft>
                <a:spcPts val="1200"/>
              </a:spcAft>
            </a:pPr>
            <a:r>
              <a:rPr lang="en-GB" dirty="0"/>
              <a:t>How to acquire multispectral images</a:t>
            </a:r>
          </a:p>
          <a:p>
            <a:pPr lvl="1">
              <a:spcAft>
                <a:spcPts val="1200"/>
              </a:spcAft>
            </a:pPr>
            <a:r>
              <a:rPr lang="en-GB" dirty="0"/>
              <a:t>Applications</a:t>
            </a:r>
          </a:p>
        </p:txBody>
      </p:sp>
    </p:spTree>
    <p:extLst>
      <p:ext uri="{BB962C8B-B14F-4D97-AF65-F5344CB8AC3E}">
        <p14:creationId xmlns:p14="http://schemas.microsoft.com/office/powerpoint/2010/main" val="17181942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Next lecture:</a:t>
            </a:r>
          </a:p>
        </p:txBody>
      </p:sp>
      <p:sp>
        <p:nvSpPr>
          <p:cNvPr id="3" name="Content Placeholder 2"/>
          <p:cNvSpPr>
            <a:spLocks noGrp="1"/>
          </p:cNvSpPr>
          <p:nvPr>
            <p:ph idx="1"/>
          </p:nvPr>
        </p:nvSpPr>
        <p:spPr>
          <a:noFill/>
        </p:spPr>
        <p:txBody>
          <a:bodyPr>
            <a:normAutofit/>
          </a:bodyPr>
          <a:lstStyle/>
          <a:p>
            <a:pPr>
              <a:spcAft>
                <a:spcPts val="1200"/>
              </a:spcAft>
            </a:pPr>
            <a:r>
              <a:rPr lang="en-GB" dirty="0"/>
              <a:t>Overview and summary of the course</a:t>
            </a:r>
          </a:p>
          <a:p>
            <a:pPr>
              <a:spcAft>
                <a:spcPts val="1200"/>
              </a:spcAft>
            </a:pPr>
            <a:r>
              <a:rPr lang="en-GB" dirty="0"/>
              <a:t>Structure of the exam paper</a:t>
            </a:r>
          </a:p>
          <a:p>
            <a:pPr>
              <a:spcAft>
                <a:spcPts val="1200"/>
              </a:spcAft>
            </a:pPr>
            <a:r>
              <a:rPr lang="en-GB" dirty="0"/>
              <a:t>Revising for the exam</a:t>
            </a:r>
          </a:p>
          <a:p>
            <a:pPr lvl="1"/>
            <a:endParaRPr lang="en-GB" sz="2400" dirty="0"/>
          </a:p>
        </p:txBody>
      </p:sp>
    </p:spTree>
    <p:extLst>
      <p:ext uri="{BB962C8B-B14F-4D97-AF65-F5344CB8AC3E}">
        <p14:creationId xmlns:p14="http://schemas.microsoft.com/office/powerpoint/2010/main" val="21752887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Further reading and experimentation</a:t>
            </a:r>
          </a:p>
        </p:txBody>
      </p:sp>
      <p:sp>
        <p:nvSpPr>
          <p:cNvPr id="3" name="Content Placeholder 2"/>
          <p:cNvSpPr>
            <a:spLocks noGrp="1"/>
          </p:cNvSpPr>
          <p:nvPr>
            <p:ph idx="1"/>
          </p:nvPr>
        </p:nvSpPr>
        <p:spPr>
          <a:xfrm>
            <a:off x="467544" y="1844824"/>
            <a:ext cx="8183880" cy="4680520"/>
          </a:xfrm>
          <a:noFill/>
        </p:spPr>
        <p:txBody>
          <a:bodyPr>
            <a:normAutofit/>
          </a:bodyPr>
          <a:lstStyle/>
          <a:p>
            <a:endParaRPr lang="en-GB" sz="2000" b="1" dirty="0"/>
          </a:p>
          <a:p>
            <a:r>
              <a:rPr lang="en-GB" sz="2000" dirty="0"/>
              <a:t>Links to the articles and image sources are included in the individual slides, where relevant.</a:t>
            </a:r>
          </a:p>
        </p:txBody>
      </p:sp>
    </p:spTree>
    <p:extLst>
      <p:ext uri="{BB962C8B-B14F-4D97-AF65-F5344CB8AC3E}">
        <p14:creationId xmlns:p14="http://schemas.microsoft.com/office/powerpoint/2010/main" val="3020386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fontScale="90000"/>
          </a:bodyPr>
          <a:lstStyle/>
          <a:p>
            <a:pPr eaLnBrk="1" hangingPunct="1"/>
            <a:r>
              <a:rPr lang="en-GB" altLang="en-US"/>
              <a:t>Light – a form of electromagnetic radiation</a:t>
            </a:r>
          </a:p>
        </p:txBody>
      </p:sp>
      <p:pic>
        <p:nvPicPr>
          <p:cNvPr id="2253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1535707"/>
            <a:ext cx="7162800" cy="477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26"/>
          <p:cNvSpPr>
            <a:spLocks noGrp="1" noChangeArrowheads="1"/>
          </p:cNvSpPr>
          <p:nvPr>
            <p:ph type="title"/>
          </p:nvPr>
        </p:nvSpPr>
        <p:spPr/>
        <p:txBody>
          <a:bodyPr>
            <a:normAutofit fontScale="90000"/>
          </a:bodyPr>
          <a:lstStyle/>
          <a:p>
            <a:pPr eaLnBrk="1" hangingPunct="1"/>
            <a:r>
              <a:rPr lang="en-GB" altLang="en-US"/>
              <a:t>Spectral sensitivity curves for the retinal receptors</a:t>
            </a:r>
          </a:p>
        </p:txBody>
      </p:sp>
      <p:pic>
        <p:nvPicPr>
          <p:cNvPr id="25605" name="Picture 10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8888" y="5997575"/>
            <a:ext cx="4249737"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624839"/>
            <a:ext cx="5572132" cy="4372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8"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20072" y="2708920"/>
            <a:ext cx="3573463" cy="210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000760" y="2214554"/>
            <a:ext cx="1829347" cy="461665"/>
          </a:xfrm>
          <a:prstGeom prst="rect">
            <a:avLst/>
          </a:prstGeom>
          <a:solidFill>
            <a:srgbClr val="FFFF00"/>
          </a:solidFill>
        </p:spPr>
        <p:txBody>
          <a:bodyPr wrap="none" rtlCol="0">
            <a:spAutoFit/>
          </a:bodyPr>
          <a:lstStyle/>
          <a:p>
            <a:r>
              <a:rPr lang="en-GB" dirty="0"/>
              <a:t>Change title</a:t>
            </a:r>
            <a:endParaRPr lang="pl-PL"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rotWithShape="1">
          <a:blip r:embed="rId2" cstate="print"/>
          <a:srcRect t="6802"/>
          <a:stretch/>
        </p:blipFill>
        <p:spPr bwMode="auto">
          <a:xfrm>
            <a:off x="827584" y="1628800"/>
            <a:ext cx="6308179" cy="5032525"/>
          </a:xfrm>
          <a:prstGeom prst="rect">
            <a:avLst/>
          </a:prstGeom>
          <a:noFill/>
          <a:ln w="9525">
            <a:noFill/>
            <a:miter lim="800000"/>
            <a:headEnd/>
            <a:tailEnd/>
          </a:ln>
          <a:effectLst/>
        </p:spPr>
      </p:pic>
      <p:sp>
        <p:nvSpPr>
          <p:cNvPr id="3" name="Title 2"/>
          <p:cNvSpPr>
            <a:spLocks noGrp="1"/>
          </p:cNvSpPr>
          <p:nvPr>
            <p:ph type="title"/>
          </p:nvPr>
        </p:nvSpPr>
        <p:spPr/>
        <p:txBody>
          <a:bodyPr>
            <a:normAutofit fontScale="90000"/>
          </a:bodyPr>
          <a:lstStyle/>
          <a:p>
            <a:r>
              <a:rPr lang="en-GB" dirty="0"/>
              <a:t>Spectra of different species vision</a:t>
            </a:r>
            <a:br>
              <a:rPr lang="en-GB" dirty="0"/>
            </a:br>
            <a:r>
              <a:rPr lang="en-GB" sz="2700" dirty="0">
                <a:solidFill>
                  <a:schemeClr val="accent3"/>
                </a:solidFill>
              </a:rPr>
              <a:t>There are things we (humans) cannot see</a:t>
            </a:r>
            <a:endParaRPr lang="en-GB" sz="3100" dirty="0">
              <a:solidFill>
                <a:schemeClr val="accent3"/>
              </a:solidFill>
            </a:endParaRPr>
          </a:p>
        </p:txBody>
      </p:sp>
      <p:sp>
        <p:nvSpPr>
          <p:cNvPr id="4" name="TextBox 3"/>
          <p:cNvSpPr txBox="1"/>
          <p:nvPr/>
        </p:nvSpPr>
        <p:spPr>
          <a:xfrm>
            <a:off x="7135763" y="2492896"/>
            <a:ext cx="1140056" cy="400110"/>
          </a:xfrm>
          <a:prstGeom prst="rect">
            <a:avLst/>
          </a:prstGeom>
          <a:noFill/>
        </p:spPr>
        <p:txBody>
          <a:bodyPr wrap="none" rtlCol="0">
            <a:spAutoFit/>
          </a:bodyPr>
          <a:lstStyle/>
          <a:p>
            <a:r>
              <a:rPr lang="en-GB" sz="2000" dirty="0"/>
              <a:t>Humans</a:t>
            </a:r>
          </a:p>
        </p:txBody>
      </p:sp>
      <p:sp>
        <p:nvSpPr>
          <p:cNvPr id="7" name="TextBox 6"/>
          <p:cNvSpPr txBox="1"/>
          <p:nvPr/>
        </p:nvSpPr>
        <p:spPr>
          <a:xfrm>
            <a:off x="7135763" y="4037002"/>
            <a:ext cx="769763" cy="400110"/>
          </a:xfrm>
          <a:prstGeom prst="rect">
            <a:avLst/>
          </a:prstGeom>
          <a:noFill/>
        </p:spPr>
        <p:txBody>
          <a:bodyPr wrap="none" rtlCol="0">
            <a:spAutoFit/>
          </a:bodyPr>
          <a:lstStyle/>
          <a:p>
            <a:r>
              <a:rPr lang="en-GB" sz="2000" dirty="0"/>
              <a:t>Bees</a:t>
            </a:r>
          </a:p>
        </p:txBody>
      </p:sp>
      <p:sp>
        <p:nvSpPr>
          <p:cNvPr id="8" name="TextBox 7"/>
          <p:cNvSpPr txBox="1"/>
          <p:nvPr/>
        </p:nvSpPr>
        <p:spPr>
          <a:xfrm>
            <a:off x="7135763" y="5549170"/>
            <a:ext cx="769763" cy="400110"/>
          </a:xfrm>
          <a:prstGeom prst="rect">
            <a:avLst/>
          </a:prstGeom>
          <a:noFill/>
        </p:spPr>
        <p:txBody>
          <a:bodyPr wrap="none" rtlCol="0">
            <a:spAutoFit/>
          </a:bodyPr>
          <a:lstStyle/>
          <a:p>
            <a:r>
              <a:rPr lang="en-GB" sz="2000" dirty="0"/>
              <a:t>Birds</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ctureBlu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LectureBlue</Template>
  <TotalTime>3483</TotalTime>
  <Words>1784</Words>
  <Application>Microsoft Macintosh PowerPoint</Application>
  <PresentationFormat>On-screen Show (4:3)</PresentationFormat>
  <Paragraphs>327</Paragraphs>
  <Slides>65</Slides>
  <Notes>4</Notes>
  <HiddenSlides>2</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65</vt:i4>
      </vt:variant>
    </vt:vector>
  </HeadingPairs>
  <TitlesOfParts>
    <vt:vector size="75" baseType="lpstr">
      <vt:lpstr>Arial</vt:lpstr>
      <vt:lpstr>Lucida Grande</vt:lpstr>
      <vt:lpstr>Symbol</vt:lpstr>
      <vt:lpstr>Times</vt:lpstr>
      <vt:lpstr>Times New Roman</vt:lpstr>
      <vt:lpstr>Verdana</vt:lpstr>
      <vt:lpstr>Wingdings 2</vt:lpstr>
      <vt:lpstr>LectureBlue</vt:lpstr>
      <vt:lpstr>Bitmap Image</vt:lpstr>
      <vt:lpstr>Chart</vt:lpstr>
      <vt:lpstr>Digital image processing and analysis 15. Multispectral imaging</vt:lpstr>
      <vt:lpstr>Previous lecture:</vt:lpstr>
      <vt:lpstr>In this lecture we shall find out about:</vt:lpstr>
      <vt:lpstr>What is perception for?</vt:lpstr>
      <vt:lpstr>How bees see the world</vt:lpstr>
      <vt:lpstr>How birds see the world</vt:lpstr>
      <vt:lpstr>Light – a form of electromagnetic radiation</vt:lpstr>
      <vt:lpstr>Spectral sensitivity curves for the retinal receptors</vt:lpstr>
      <vt:lpstr>Spectra of different species vision There are things we (humans) cannot see</vt:lpstr>
      <vt:lpstr>Colour pereception - problems There are things we cannot see</vt:lpstr>
      <vt:lpstr>Colour perception – problems Inability to “unmix”</vt:lpstr>
      <vt:lpstr>Colour perception – problems Metamerism</vt:lpstr>
      <vt:lpstr>Colour perception – problems Metamerism</vt:lpstr>
      <vt:lpstr>Colour perception – problems Colour constancy</vt:lpstr>
      <vt:lpstr>Sensors: limited spectral resolution Both: human eyes and colour cameras</vt:lpstr>
      <vt:lpstr>Multispectral and hyperspectral imaging</vt:lpstr>
      <vt:lpstr>Multispectral Imaging RGB – broad-band filters</vt:lpstr>
      <vt:lpstr>Multispectral Imaging Narrow-band filters</vt:lpstr>
      <vt:lpstr>Why multispectral imaging? Richer interpretation</vt:lpstr>
      <vt:lpstr>Why multispectral imaging?</vt:lpstr>
      <vt:lpstr>Why multispectral imaging?</vt:lpstr>
      <vt:lpstr>Multispectral image representation</vt:lpstr>
      <vt:lpstr>What’s in the image data?</vt:lpstr>
      <vt:lpstr>What’s in the image data? Different illumination</vt:lpstr>
      <vt:lpstr>What’s in the image data? Camera sensors</vt:lpstr>
      <vt:lpstr>What’s in the image data? Imaging system filters</vt:lpstr>
      <vt:lpstr>What’s in the image data? Calibration and normalisation</vt:lpstr>
      <vt:lpstr>Acquiring multispectral images</vt:lpstr>
      <vt:lpstr>Acquiring multispectral images Filter Wheel</vt:lpstr>
      <vt:lpstr>Acquiring multispectral images Pushbroom</vt:lpstr>
      <vt:lpstr>Acquiring multispectral images Pushbroom</vt:lpstr>
      <vt:lpstr>Acquiring multispectral images Programmable Filters</vt:lpstr>
      <vt:lpstr>Acquiring multispectral images Programmable Filters</vt:lpstr>
      <vt:lpstr>Acquiring multispectral images Narrow band illumination</vt:lpstr>
      <vt:lpstr>Multispectral image analysis Measurable properties</vt:lpstr>
      <vt:lpstr>Multispectral imaging Applications</vt:lpstr>
      <vt:lpstr>Kinds of applications Visualisation</vt:lpstr>
      <vt:lpstr>Kinds of applications  Classification</vt:lpstr>
      <vt:lpstr>Kinds of applications  Quantitative analysis</vt:lpstr>
      <vt:lpstr>Application areas Arts</vt:lpstr>
      <vt:lpstr>Application areas Archeology</vt:lpstr>
      <vt:lpstr>Application areas Restoration</vt:lpstr>
      <vt:lpstr>Application areas History</vt:lpstr>
      <vt:lpstr>Application areas Forensics</vt:lpstr>
      <vt:lpstr>Application areas Astronomy</vt:lpstr>
      <vt:lpstr>Application areas Environment</vt:lpstr>
      <vt:lpstr>Application areas Environment</vt:lpstr>
      <vt:lpstr>Application areas Environment</vt:lpstr>
      <vt:lpstr>Application areas Agriculture</vt:lpstr>
      <vt:lpstr>Application areas Agriculture</vt:lpstr>
      <vt:lpstr>Application areas Thermal imaging</vt:lpstr>
      <vt:lpstr>Application areas Medicine</vt:lpstr>
      <vt:lpstr>Application areas Medicine</vt:lpstr>
      <vt:lpstr>Application areas Quality control</vt:lpstr>
      <vt:lpstr>Application areas Security</vt:lpstr>
      <vt:lpstr>Research at Birmingham Multispectral imaging for medical diagnosis</vt:lpstr>
      <vt:lpstr>Research at Birmingham Early diagnosis of skin cancer</vt:lpstr>
      <vt:lpstr>Research at Birmingham Early diagnosis of skin cancer</vt:lpstr>
      <vt:lpstr>Research at Birmingham Burns assessment </vt:lpstr>
      <vt:lpstr>Research at Birmingham Detecting diabetic complications in the eye</vt:lpstr>
      <vt:lpstr>Research at Birmingham Signs of age related macular degeneration</vt:lpstr>
      <vt:lpstr>Research at Birmingham Skin pigment maps</vt:lpstr>
      <vt:lpstr>In this lecture we have covered:</vt:lpstr>
      <vt:lpstr>Next lecture:</vt:lpstr>
      <vt:lpstr>Further reading and experimentation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Ela Claridge</dc:creator>
  <cp:lastModifiedBy>exc</cp:lastModifiedBy>
  <cp:revision>299</cp:revision>
  <dcterms:created xsi:type="dcterms:W3CDTF">2005-09-30T08:33:28Z</dcterms:created>
  <dcterms:modified xsi:type="dcterms:W3CDTF">2019-03-27T09:29:14Z</dcterms:modified>
</cp:coreProperties>
</file>